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0"/>
  </p:notesMasterIdLst>
  <p:sldIdLst>
    <p:sldId id="256" r:id="rId2"/>
    <p:sldId id="288" r:id="rId3"/>
    <p:sldId id="258" r:id="rId4"/>
    <p:sldId id="289" r:id="rId5"/>
    <p:sldId id="290" r:id="rId6"/>
    <p:sldId id="284" r:id="rId7"/>
    <p:sldId id="285" r:id="rId8"/>
    <p:sldId id="291" r:id="rId9"/>
  </p:sldIdLst>
  <p:sldSz cx="9144000" cy="6858000" type="screen4x3"/>
  <p:notesSz cx="6796088" cy="992822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9999"/>
    <a:srgbClr val="FF9900"/>
    <a:srgbClr val="33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57" autoAdjust="0"/>
    <p:restoredTop sz="94660"/>
  </p:normalViewPr>
  <p:slideViewPr>
    <p:cSldViewPr snapToGrid="0">
      <p:cViewPr>
        <p:scale>
          <a:sx n="100" d="100"/>
          <a:sy n="100" d="100"/>
        </p:scale>
        <p:origin x="-2232" y="-7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71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544" y="0"/>
            <a:ext cx="2944971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DD9DB-D8CD-4CD6-BCBB-F66C9D088768}" type="datetimeFigureOut">
              <a:rPr kumimoji="1" lang="ja-JP" altLang="en-US" smtClean="0"/>
              <a:pPr/>
              <a:t>2019/4/14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609" y="4777958"/>
            <a:ext cx="543687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4971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544" y="9430091"/>
            <a:ext cx="2944971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84047-2E72-4F25-822B-33AE169BF73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253975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blipFill dpi="0"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057400"/>
            <a:ext cx="6705600" cy="1524000"/>
          </a:xfrm>
        </p:spPr>
        <p:txBody>
          <a:bodyPr anchor="ctr"/>
          <a:lstStyle>
            <a:lvl1pPr algn="l">
              <a:defRPr sz="3600" b="0">
                <a:solidFill>
                  <a:srgbClr val="800000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886200"/>
            <a:ext cx="6705600" cy="1270992"/>
          </a:xfrm>
        </p:spPr>
        <p:txBody>
          <a:bodyPr/>
          <a:lstStyle>
            <a:lvl1pPr marL="0" indent="0" algn="l">
              <a:buFontTx/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ja-JP" altLang="en-US" dirty="0"/>
              <a:t>マスター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1"/>
          </p:nvPr>
        </p:nvSpPr>
        <p:spPr>
          <a:xfrm>
            <a:off x="5967847" y="6644103"/>
            <a:ext cx="707245" cy="230832"/>
          </a:xfrm>
        </p:spPr>
        <p:txBody>
          <a:bodyPr/>
          <a:lstStyle/>
          <a:p>
            <a:r>
              <a:rPr kumimoji="1" lang="en-US" altLang="ja-JP"/>
              <a:t>Mar. 14, 2018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2"/>
          </p:nvPr>
        </p:nvSpPr>
        <p:spPr>
          <a:xfrm>
            <a:off x="52113" y="6550223"/>
            <a:ext cx="5915735" cy="276999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836113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準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C1568-8066-4261-AC07-447C346FFDD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kumimoji="1" lang="en-US" altLang="ja-JP"/>
              <a:t>Mar. 14, 2018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コンテンツ プレースホルダ 6"/>
          <p:cNvSpPr>
            <a:spLocks noGrp="1"/>
          </p:cNvSpPr>
          <p:nvPr>
            <p:ph sz="quarter" idx="13"/>
          </p:nvPr>
        </p:nvSpPr>
        <p:spPr>
          <a:xfrm>
            <a:off x="289344" y="1412875"/>
            <a:ext cx="8681661" cy="4895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="" xmlns:p14="http://schemas.microsoft.com/office/powerpoint/2010/main" val="1805597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文字横分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C1568-8066-4261-AC07-447C346FFDD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kumimoji="1" lang="en-US" altLang="ja-JP"/>
              <a:t>Mar. 14, 2018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コンテンツ プレースホルダ 6"/>
          <p:cNvSpPr>
            <a:spLocks noGrp="1"/>
          </p:cNvSpPr>
          <p:nvPr>
            <p:ph sz="quarter" idx="13"/>
          </p:nvPr>
        </p:nvSpPr>
        <p:spPr>
          <a:xfrm>
            <a:off x="383931" y="1412875"/>
            <a:ext cx="4188069" cy="4895850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7" name="コンテンツ プレースホルダ 6"/>
          <p:cNvSpPr>
            <a:spLocks noGrp="1"/>
          </p:cNvSpPr>
          <p:nvPr>
            <p:ph sz="quarter" idx="14"/>
          </p:nvPr>
        </p:nvSpPr>
        <p:spPr>
          <a:xfrm>
            <a:off x="4572001" y="1412875"/>
            <a:ext cx="4188069" cy="489585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="" xmlns:p14="http://schemas.microsoft.com/office/powerpoint/2010/main" val="2659765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箇条書きが半分で右は図を利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C1568-8066-4261-AC07-447C346FFDD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kumimoji="1" lang="en-US" altLang="ja-JP"/>
              <a:t>Mar. 14, 2018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コンテンツ プレースホルダ 6"/>
          <p:cNvSpPr>
            <a:spLocks noGrp="1"/>
          </p:cNvSpPr>
          <p:nvPr>
            <p:ph sz="quarter" idx="13"/>
          </p:nvPr>
        </p:nvSpPr>
        <p:spPr>
          <a:xfrm>
            <a:off x="383931" y="1412875"/>
            <a:ext cx="4188069" cy="489585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="" xmlns:p14="http://schemas.microsoft.com/office/powerpoint/2010/main" val="1163368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箇条書きが半分で左は図を利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C1568-8066-4261-AC07-447C346FFDD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kumimoji="1" lang="en-US" altLang="ja-JP"/>
              <a:t>Mar. 14, 2018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コンテンツ プレースホルダ 6"/>
          <p:cNvSpPr>
            <a:spLocks noGrp="1"/>
          </p:cNvSpPr>
          <p:nvPr>
            <p:ph sz="quarter" idx="13"/>
          </p:nvPr>
        </p:nvSpPr>
        <p:spPr>
          <a:xfrm>
            <a:off x="4572001" y="1412875"/>
            <a:ext cx="4188069" cy="489585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="" xmlns:p14="http://schemas.microsoft.com/office/powerpoint/2010/main" val="609763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C1568-8066-4261-AC07-447C346FFDD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kumimoji="1" lang="en-US" altLang="ja-JP"/>
              <a:t>Mar. 14, 2018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67436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5230800"/>
            <a:ext cx="9144000" cy="1627200"/>
          </a:xfrm>
          <a:prstGeom prst="rect">
            <a:avLst/>
          </a:prstGeom>
          <a:blipFill dpi="0" rotWithShape="1">
            <a:blip r:embed="rId2" cstate="print">
              <a:alphaModFix amt="75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C1568-8066-4261-AC07-447C346FFDD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kumimoji="1" lang="en-US" altLang="ja-JP"/>
              <a:t>Mar. 14, 2018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36364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344" y="152400"/>
            <a:ext cx="8559882" cy="111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9344" y="1412776"/>
            <a:ext cx="8559882" cy="483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878" y="6628713"/>
            <a:ext cx="24846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sz="1200" b="0">
                <a:solidFill>
                  <a:srgbClr val="5F5F5F"/>
                </a:solidFill>
                <a:latin typeface="Comic Sans MS" pitchFamily="66" charset="0"/>
              </a:defRPr>
            </a:lvl1pPr>
          </a:lstStyle>
          <a:p>
            <a:fld id="{C7BC1568-8066-4261-AC07-447C346FFDD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44209" y="6644103"/>
            <a:ext cx="70724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>
              <a:defRPr sz="900">
                <a:solidFill>
                  <a:srgbClr val="5F5F5F"/>
                </a:solidFill>
                <a:latin typeface="Comic Sans MS" pitchFamily="66" charset="0"/>
                <a:ea typeface="IPA Pゴシック" pitchFamily="50" charset="-128"/>
              </a:defRPr>
            </a:lvl1pPr>
          </a:lstStyle>
          <a:p>
            <a:r>
              <a:rPr kumimoji="1" lang="en-US" altLang="ja-JP"/>
              <a:t>Mar. 14, 2018</a:t>
            </a:r>
            <a:endParaRPr kumimoji="1" lang="ja-JP" altLang="en-US"/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536" y="6550223"/>
            <a:ext cx="60486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sz="1200">
                <a:solidFill>
                  <a:srgbClr val="5F5F5F"/>
                </a:solidFill>
                <a:latin typeface="HGPｺﾞｼｯｸM" pitchFamily="50" charset="-128"/>
                <a:ea typeface="HGPｺﾞｼｯｸM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107505" y="1196752"/>
            <a:ext cx="288032" cy="288032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9" name="正方形/長方形 8"/>
          <p:cNvSpPr/>
          <p:nvPr/>
        </p:nvSpPr>
        <p:spPr>
          <a:xfrm>
            <a:off x="8748466" y="1196752"/>
            <a:ext cx="288032" cy="288032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cxnSp>
        <p:nvCxnSpPr>
          <p:cNvPr id="11" name="直線コネクタ 10"/>
          <p:cNvCxnSpPr>
            <a:stCxn id="8" idx="3"/>
            <a:endCxn id="9" idx="1"/>
          </p:cNvCxnSpPr>
          <p:nvPr/>
        </p:nvCxnSpPr>
        <p:spPr>
          <a:xfrm>
            <a:off x="395538" y="1340768"/>
            <a:ext cx="8352928" cy="0"/>
          </a:xfrm>
          <a:prstGeom prst="line">
            <a:avLst/>
          </a:prstGeom>
          <a:ln w="38100">
            <a:solidFill>
              <a:srgbClr val="C0C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0" y="5230800"/>
            <a:ext cx="9144000" cy="1627200"/>
          </a:xfrm>
          <a:prstGeom prst="rect">
            <a:avLst/>
          </a:prstGeom>
          <a:blipFill dpi="0" rotWithShape="1">
            <a:blip r:embed="rId9" cstate="print">
              <a:alphaModFix amt="75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</p:spTree>
    <p:extLst>
      <p:ext uri="{BB962C8B-B14F-4D97-AF65-F5344CB8AC3E}">
        <p14:creationId xmlns="" xmlns:p14="http://schemas.microsoft.com/office/powerpoint/2010/main" val="424118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600" b="0">
          <a:solidFill>
            <a:srgbClr val="8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1500" b="1">
          <a:solidFill>
            <a:schemeClr val="tx1"/>
          </a:solidFill>
          <a:latin typeface="Arial" charset="0"/>
          <a:ea typeface="ＭＳ Ｐゴシック" pitchFamily="2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1500" b="1">
          <a:solidFill>
            <a:schemeClr val="tx1"/>
          </a:solidFill>
          <a:latin typeface="Arial" charset="0"/>
          <a:ea typeface="ＭＳ Ｐゴシック" pitchFamily="2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1500" b="1">
          <a:solidFill>
            <a:schemeClr val="tx1"/>
          </a:solidFill>
          <a:latin typeface="Arial" charset="0"/>
          <a:ea typeface="ＭＳ Ｐゴシック" pitchFamily="2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1500" b="1">
          <a:solidFill>
            <a:schemeClr val="tx1"/>
          </a:solidFill>
          <a:latin typeface="Arial" charset="0"/>
          <a:ea typeface="ＭＳ Ｐゴシック" pitchFamily="28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kumimoji="1" sz="1500" b="1">
          <a:solidFill>
            <a:schemeClr val="tx1"/>
          </a:solidFill>
          <a:latin typeface="Arial" charset="0"/>
          <a:ea typeface="ＭＳ Ｐゴシック" pitchFamily="28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kumimoji="1" sz="1500" b="1">
          <a:solidFill>
            <a:schemeClr val="tx1"/>
          </a:solidFill>
          <a:latin typeface="Arial" charset="0"/>
          <a:ea typeface="ＭＳ Ｐゴシック" pitchFamily="28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kumimoji="1" sz="1500" b="1">
          <a:solidFill>
            <a:schemeClr val="tx1"/>
          </a:solidFill>
          <a:latin typeface="Arial" charset="0"/>
          <a:ea typeface="ＭＳ Ｐゴシック" pitchFamily="28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kumimoji="1" sz="1500" b="1">
          <a:solidFill>
            <a:schemeClr val="tx1"/>
          </a:solidFill>
          <a:latin typeface="Arial" charset="0"/>
          <a:ea typeface="ＭＳ Ｐゴシック" pitchFamily="28" charset="-128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C85600"/>
        </a:buClr>
        <a:buFont typeface="Wingdings" pitchFamily="2" charset="2"/>
        <a:buChar char="Ø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471488" indent="-214313" algn="l" rtl="0" eaLnBrk="1" fontAlgn="base" hangingPunct="1">
        <a:spcBef>
          <a:spcPct val="20000"/>
        </a:spcBef>
        <a:spcAft>
          <a:spcPct val="0"/>
        </a:spcAft>
        <a:buClr>
          <a:srgbClr val="00B050"/>
        </a:buClr>
        <a:buFont typeface="Wingdings" pitchFamily="2" charset="2"/>
        <a:buChar char="ü"/>
        <a:defRPr kumimoji="1" sz="2800">
          <a:solidFill>
            <a:schemeClr val="tx1"/>
          </a:solidFill>
          <a:latin typeface="+mn-lt"/>
          <a:ea typeface="+mn-ea"/>
        </a:defRPr>
      </a:lvl2pPr>
      <a:lvl3pPr marL="675085" indent="-189310" algn="l" rtl="0" eaLnBrk="1" fontAlgn="base" hangingPunct="1">
        <a:spcBef>
          <a:spcPct val="20000"/>
        </a:spcBef>
        <a:spcAft>
          <a:spcPct val="0"/>
        </a:spcAft>
        <a:buClr>
          <a:srgbClr val="0070C0"/>
        </a:buClr>
        <a:buSzPct val="60000"/>
        <a:buFont typeface="Wingdings" pitchFamily="2" charset="2"/>
        <a:buChar char="u"/>
        <a:tabLst/>
        <a:defRPr kumimoji="1" sz="2400">
          <a:solidFill>
            <a:schemeClr val="tx1"/>
          </a:solidFill>
          <a:latin typeface="+mn-lt"/>
          <a:ea typeface="+mn-ea"/>
        </a:defRPr>
      </a:lvl3pPr>
      <a:lvl4pPr marL="876300" indent="-171450" algn="l" rtl="0" eaLnBrk="1" fontAlgn="base" hangingPunct="1">
        <a:spcBef>
          <a:spcPct val="20000"/>
        </a:spcBef>
        <a:spcAft>
          <a:spcPct val="0"/>
        </a:spcAft>
        <a:buClr>
          <a:srgbClr val="7030A0"/>
        </a:buClr>
        <a:buSzPct val="50000"/>
        <a:buFont typeface="Wingdings" pitchFamily="2" charset="2"/>
        <a:buChar char="p"/>
        <a:defRPr kumimoji="1" sz="2000">
          <a:solidFill>
            <a:schemeClr val="tx1"/>
          </a:solidFill>
          <a:latin typeface="+mn-lt"/>
          <a:ea typeface="+mn-ea"/>
        </a:defRPr>
      </a:lvl4pPr>
      <a:lvl5pPr marL="1073944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9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9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9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iwata\Documents\public_work\2018\&#26893;&#29289;&#24037;&#22580;\vaisala-9\cm_temp_20181103.mp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自己紹介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 smtClean="0"/>
              <a:t>奈良工業高等専門学校　情報工学科</a:t>
            </a:r>
            <a:endParaRPr lang="en-US" altLang="ja-JP" dirty="0" smtClean="0"/>
          </a:p>
          <a:p>
            <a:r>
              <a:rPr lang="ja-JP" altLang="en-US" dirty="0" smtClean="0"/>
              <a:t>講師　岩田</a:t>
            </a:r>
            <a:r>
              <a:rPr lang="ja-JP" altLang="en-US" dirty="0"/>
              <a:t>　大志</a:t>
            </a:r>
          </a:p>
        </p:txBody>
      </p:sp>
    </p:spTree>
    <p:extLst>
      <p:ext uri="{BB962C8B-B14F-4D97-AF65-F5344CB8AC3E}">
        <p14:creationId xmlns="" xmlns:p14="http://schemas.microsoft.com/office/powerpoint/2010/main" val="2632529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奈良高専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C1568-8066-4261-AC07-447C346FFDDA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kumimoji="1" lang="en-US" altLang="ja-JP" smtClean="0"/>
              <a:t>Mar. 14, 2018</a:t>
            </a:r>
            <a:endParaRPr kumimoji="1"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ja-JP" altLang="en-US" dirty="0" smtClean="0"/>
              <a:t>最寄り駅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近鉄郡山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大和小泉</a:t>
            </a:r>
            <a:endParaRPr kumimoji="1" lang="en-US" altLang="ja-JP" dirty="0" smtClean="0"/>
          </a:p>
          <a:p>
            <a:pPr lvl="1"/>
            <a:endParaRPr kumimoji="1" lang="en-US" altLang="ja-JP" sz="1000" dirty="0" smtClean="0"/>
          </a:p>
          <a:p>
            <a:r>
              <a:rPr lang="en-US" altLang="ja-JP" dirty="0" smtClean="0"/>
              <a:t>5</a:t>
            </a:r>
            <a:r>
              <a:rPr lang="ja-JP" altLang="en-US" dirty="0" smtClean="0"/>
              <a:t>年制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高校＋短大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専攻科</a:t>
            </a:r>
            <a:endParaRPr kumimoji="1" lang="en-US" altLang="ja-JP" dirty="0" smtClean="0"/>
          </a:p>
          <a:p>
            <a:pPr lvl="2"/>
            <a:r>
              <a:rPr kumimoji="1" lang="ja-JP" altLang="en-US" dirty="0" smtClean="0"/>
              <a:t>学部</a:t>
            </a:r>
            <a:r>
              <a:rPr lang="en-US" altLang="ja-JP" dirty="0" smtClean="0"/>
              <a:t>3,4</a:t>
            </a:r>
            <a:r>
              <a:rPr lang="ja-JP" altLang="en-US" dirty="0" smtClean="0"/>
              <a:t>年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相当の学生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もいます</a:t>
            </a:r>
            <a:endParaRPr kumimoji="1" lang="ja-JP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6540" y="-10465"/>
            <a:ext cx="6347460" cy="686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研究内容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C1568-8066-4261-AC07-447C346FFDDA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kumimoji="1" lang="en-US" altLang="ja-JP"/>
              <a:t>Mar. 14, 2018</a:t>
            </a:r>
            <a:endParaRPr kumimoji="1"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ja-JP" altLang="en-US" dirty="0"/>
              <a:t>コンピュータの設計とテスト</a:t>
            </a:r>
            <a:endParaRPr kumimoji="1" lang="en-US" altLang="ja-JP" dirty="0"/>
          </a:p>
          <a:p>
            <a:pPr lvl="1"/>
            <a:r>
              <a:rPr lang="ja-JP" altLang="en-US" dirty="0" smtClean="0"/>
              <a:t>半導体（論理回路）について</a:t>
            </a:r>
            <a:endParaRPr lang="en-US" altLang="ja-JP" dirty="0" smtClean="0"/>
          </a:p>
          <a:p>
            <a:pPr lvl="1"/>
            <a:endParaRPr lang="en-US" altLang="ja-JP" dirty="0"/>
          </a:p>
          <a:p>
            <a:r>
              <a:rPr kumimoji="1" lang="en-US" altLang="ja-JP" dirty="0"/>
              <a:t>IoT</a:t>
            </a:r>
            <a:r>
              <a:rPr kumimoji="1" lang="ja-JP" altLang="en-US" dirty="0"/>
              <a:t>システム開発</a:t>
            </a:r>
            <a:endParaRPr kumimoji="1" lang="en-US" altLang="ja-JP" dirty="0"/>
          </a:p>
          <a:p>
            <a:pPr lvl="1"/>
            <a:r>
              <a:rPr kumimoji="1" lang="ja-JP" altLang="en-US" dirty="0" smtClean="0"/>
              <a:t>農業情報システム</a:t>
            </a:r>
            <a:endParaRPr kumimoji="1" lang="en-US" altLang="ja-JP" dirty="0"/>
          </a:p>
          <a:p>
            <a:pPr lvl="2"/>
            <a:endParaRPr kumimoji="1" lang="en-US" altLang="ja-JP" sz="1000" dirty="0"/>
          </a:p>
          <a:p>
            <a:pPr lvl="1"/>
            <a:r>
              <a:rPr lang="ja-JP" altLang="en-US" dirty="0"/>
              <a:t>何か面白い </a:t>
            </a:r>
            <a:r>
              <a:rPr lang="en-US" altLang="ja-JP" dirty="0"/>
              <a:t>or </a:t>
            </a:r>
            <a:r>
              <a:rPr lang="ja-JP" altLang="en-US" dirty="0"/>
              <a:t>不便なことを解消する</a:t>
            </a:r>
            <a:endParaRPr lang="en-US" altLang="ja-JP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330" y="4060840"/>
            <a:ext cx="2024580" cy="138453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263" y="2084039"/>
            <a:ext cx="2523963" cy="146926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="" xmlns:a16="http://schemas.microsoft.com/office/drawing/2014/main" id="{847F22BD-0CB4-4CB4-934E-E52EE29B4C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1720" y="170441"/>
            <a:ext cx="2789685" cy="15691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510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C1568-8066-4261-AC07-447C346FFDDA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kumimoji="1" lang="en-US" altLang="ja-JP" smtClean="0"/>
              <a:t>Mar. 14, 2018</a:t>
            </a:r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2491"/>
            <a:ext cx="9144000" cy="514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5D5043AA-4716-4835-B9CA-A70536E7BF35}"/>
              </a:ext>
            </a:extLst>
          </p:cNvPr>
          <p:cNvSpPr txBox="1"/>
          <p:nvPr/>
        </p:nvSpPr>
        <p:spPr>
          <a:xfrm>
            <a:off x="76737" y="53624"/>
            <a:ext cx="89349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8000"/>
                </a:solidFill>
                <a:latin typeface="+mn-lt"/>
                <a:ea typeface="+mn-ea"/>
              </a:rPr>
              <a:t>植物フェノタイピングシステム</a:t>
            </a:r>
            <a:endParaRPr kumimoji="1" lang="en-US" altLang="ja-JP" dirty="0" smtClean="0">
              <a:solidFill>
                <a:srgbClr val="008000"/>
              </a:solidFill>
              <a:latin typeface="+mn-lt"/>
              <a:ea typeface="+mn-ea"/>
            </a:endParaRPr>
          </a:p>
          <a:p>
            <a:r>
              <a:rPr lang="en-US" altLang="ja-JP" sz="2000" dirty="0" smtClean="0">
                <a:latin typeface="+mn-lt"/>
                <a:ea typeface="+mn-ea"/>
              </a:rPr>
              <a:t>Raspberry pi</a:t>
            </a:r>
            <a:r>
              <a:rPr lang="ja-JP" altLang="en-US" sz="2000" dirty="0" smtClean="0">
                <a:latin typeface="+mn-lt"/>
                <a:ea typeface="+mn-ea"/>
              </a:rPr>
              <a:t>にカメラをつけて、トマトを観測、</a:t>
            </a:r>
            <a:r>
              <a:rPr lang="en-US" altLang="ja-JP" sz="2000" dirty="0" smtClean="0">
                <a:latin typeface="+mn-lt"/>
                <a:ea typeface="+mn-ea"/>
              </a:rPr>
              <a:t>AI (</a:t>
            </a:r>
            <a:r>
              <a:rPr lang="en-US" altLang="ja-JP" sz="2000" dirty="0" err="1" smtClean="0">
                <a:latin typeface="+mn-lt"/>
                <a:ea typeface="+mn-ea"/>
              </a:rPr>
              <a:t>TensorFlow</a:t>
            </a:r>
            <a:r>
              <a:rPr lang="en-US" altLang="ja-JP" sz="2000" dirty="0" smtClean="0">
                <a:latin typeface="+mn-lt"/>
                <a:ea typeface="+mn-ea"/>
              </a:rPr>
              <a:t>) </a:t>
            </a:r>
            <a:r>
              <a:rPr lang="ja-JP" altLang="en-US" sz="2000" dirty="0" smtClean="0">
                <a:latin typeface="+mn-lt"/>
                <a:ea typeface="+mn-ea"/>
              </a:rPr>
              <a:t>で収穫時期推定</a:t>
            </a:r>
            <a:endParaRPr lang="en-US" altLang="ja-JP" sz="2000" dirty="0" smtClean="0">
              <a:latin typeface="+mn-lt"/>
              <a:ea typeface="+mn-ea"/>
            </a:endParaRPr>
          </a:p>
          <a:p>
            <a:r>
              <a:rPr kumimoji="1" lang="ja-JP" altLang="en-US" sz="2000" dirty="0" smtClean="0">
                <a:latin typeface="+mn-lt"/>
                <a:ea typeface="+mn-ea"/>
              </a:rPr>
              <a:t>温度、湿度、</a:t>
            </a:r>
            <a:r>
              <a:rPr lang="en-US" altLang="ja-JP" sz="2000" dirty="0" smtClean="0">
                <a:latin typeface="+mn-lt"/>
                <a:ea typeface="+mn-ea"/>
              </a:rPr>
              <a:t>VPD</a:t>
            </a:r>
            <a:r>
              <a:rPr lang="ja-JP" altLang="en-US" sz="2000" dirty="0" err="1" smtClean="0">
                <a:latin typeface="+mn-lt"/>
                <a:ea typeface="+mn-ea"/>
              </a:rPr>
              <a:t>、</a:t>
            </a:r>
            <a:r>
              <a:rPr lang="ja-JP" altLang="en-US" sz="2000" dirty="0" smtClean="0">
                <a:latin typeface="+mn-lt"/>
                <a:ea typeface="+mn-ea"/>
              </a:rPr>
              <a:t>土壌湿度などをリアルタイムに観測</a:t>
            </a:r>
            <a:r>
              <a:rPr lang="en-US" altLang="ja-JP" sz="2000" dirty="0" smtClean="0">
                <a:latin typeface="+mn-lt"/>
                <a:ea typeface="+mn-ea"/>
              </a:rPr>
              <a:t/>
            </a:r>
            <a:br>
              <a:rPr lang="en-US" altLang="ja-JP" sz="2000" dirty="0" smtClean="0">
                <a:latin typeface="+mn-lt"/>
                <a:ea typeface="+mn-ea"/>
              </a:rPr>
            </a:br>
            <a:r>
              <a:rPr lang="ja-JP" altLang="en-US" sz="2000" dirty="0" smtClean="0">
                <a:latin typeface="+mn-lt"/>
                <a:ea typeface="+mn-ea"/>
              </a:rPr>
              <a:t>できる</a:t>
            </a:r>
            <a:r>
              <a:rPr lang="en-US" altLang="ja-JP" sz="2000" dirty="0" smtClean="0">
                <a:latin typeface="+mn-lt"/>
                <a:ea typeface="+mn-ea"/>
              </a:rPr>
              <a:t>Web</a:t>
            </a:r>
            <a:r>
              <a:rPr lang="ja-JP" altLang="en-US" sz="2000" dirty="0" smtClean="0">
                <a:latin typeface="+mn-lt"/>
                <a:ea typeface="+mn-ea"/>
              </a:rPr>
              <a:t>アプリケーションの開発</a:t>
            </a:r>
            <a:endParaRPr kumimoji="1" lang="en-US" altLang="ja-JP" sz="2000" dirty="0">
              <a:latin typeface="+mn-lt"/>
              <a:ea typeface="+mn-e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b="34808"/>
          <a:stretch>
            <a:fillRect/>
          </a:stretch>
        </p:blipFill>
        <p:spPr bwMode="auto">
          <a:xfrm>
            <a:off x="6042660" y="838200"/>
            <a:ext cx="3101340" cy="151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C1568-8066-4261-AC07-447C346FFDDA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kumimoji="1" lang="en-US" altLang="ja-JP" smtClean="0"/>
              <a:t>Mar. 14, 2018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5D5043AA-4716-4835-B9CA-A70536E7BF35}"/>
              </a:ext>
            </a:extLst>
          </p:cNvPr>
          <p:cNvSpPr txBox="1"/>
          <p:nvPr/>
        </p:nvSpPr>
        <p:spPr>
          <a:xfrm>
            <a:off x="76737" y="53624"/>
            <a:ext cx="91454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8000"/>
                </a:solidFill>
                <a:latin typeface="+mn-lt"/>
                <a:ea typeface="+mn-ea"/>
              </a:rPr>
              <a:t>植物工場の多点リアルタイム環境情報モニタリング</a:t>
            </a:r>
            <a:endParaRPr kumimoji="1" lang="en-US" altLang="ja-JP" dirty="0" smtClean="0">
              <a:solidFill>
                <a:srgbClr val="008000"/>
              </a:solidFill>
              <a:latin typeface="+mn-lt"/>
              <a:ea typeface="+mn-ea"/>
            </a:endParaRPr>
          </a:p>
          <a:p>
            <a:r>
              <a:rPr lang="ja-JP" altLang="en-US" sz="2000" dirty="0" smtClean="0">
                <a:latin typeface="+mn-lt"/>
                <a:ea typeface="+mn-ea"/>
              </a:rPr>
              <a:t>トマトを栽培している太陽光型植物工場でセンサを</a:t>
            </a:r>
            <a:r>
              <a:rPr lang="en-US" altLang="ja-JP" sz="2000" dirty="0" smtClean="0">
                <a:latin typeface="+mn-lt"/>
                <a:ea typeface="+mn-ea"/>
              </a:rPr>
              <a:t>9</a:t>
            </a:r>
            <a:r>
              <a:rPr lang="ja-JP" altLang="en-US" sz="2000" dirty="0" smtClean="0">
                <a:latin typeface="+mn-lt"/>
                <a:ea typeface="+mn-ea"/>
              </a:rPr>
              <a:t>点設置して、水蒸気飽差制御する</a:t>
            </a:r>
            <a:r>
              <a:rPr lang="en-US" altLang="ja-JP" sz="2000" dirty="0" smtClean="0">
                <a:latin typeface="+mn-lt"/>
                <a:ea typeface="+mn-ea"/>
              </a:rPr>
              <a:t/>
            </a:r>
            <a:br>
              <a:rPr lang="en-US" altLang="ja-JP" sz="2000" dirty="0" smtClean="0">
                <a:latin typeface="+mn-lt"/>
                <a:ea typeface="+mn-ea"/>
              </a:rPr>
            </a:br>
            <a:r>
              <a:rPr lang="ja-JP" altLang="en-US" sz="2000" smtClean="0">
                <a:latin typeface="+mn-lt"/>
                <a:ea typeface="+mn-ea"/>
              </a:rPr>
              <a:t>ことで、収量増や高付加価値化を目指す</a:t>
            </a:r>
            <a:endParaRPr kumimoji="1" lang="en-US" altLang="ja-JP" sz="2000" dirty="0">
              <a:latin typeface="+mn-lt"/>
              <a:ea typeface="+mn-ea"/>
            </a:endParaRPr>
          </a:p>
        </p:txBody>
      </p:sp>
      <p:pic>
        <p:nvPicPr>
          <p:cNvPr id="8" name="cm_temp_2018110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90600" y="1562099"/>
            <a:ext cx="6911340" cy="5183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C1568-8066-4261-AC07-447C346FFDDA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kumimoji="1" lang="en-US" altLang="ja-JP"/>
              <a:t>Mar. 14, 2018</a:t>
            </a:r>
            <a:endParaRPr kumimoji="1" lang="ja-JP" altLang="en-US"/>
          </a:p>
        </p:txBody>
      </p:sp>
      <p:pic>
        <p:nvPicPr>
          <p:cNvPr id="62" name="図 6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387" y="365003"/>
            <a:ext cx="9231709" cy="620996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2B22E2C3-24E9-4B4B-8CD3-6A2868BD3514}"/>
              </a:ext>
            </a:extLst>
          </p:cNvPr>
          <p:cNvSpPr txBox="1"/>
          <p:nvPr/>
        </p:nvSpPr>
        <p:spPr>
          <a:xfrm>
            <a:off x="76737" y="53624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+mn-lt"/>
                <a:ea typeface="+mn-ea"/>
              </a:rPr>
              <a:t>IoT</a:t>
            </a:r>
            <a:r>
              <a:rPr kumimoji="1" lang="ja-JP" altLang="en-US" sz="2000" dirty="0">
                <a:latin typeface="+mn-lt"/>
                <a:ea typeface="+mn-ea"/>
              </a:rPr>
              <a:t>システムの例</a:t>
            </a:r>
            <a:endParaRPr kumimoji="1" lang="en-US" altLang="ja-JP" sz="20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25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C1568-8066-4261-AC07-447C346FFDDA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kumimoji="1" lang="en-US" altLang="ja-JP"/>
              <a:t>Mar. 14, 2018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2B22E2C3-24E9-4B4B-8CD3-6A2868BD3514}"/>
              </a:ext>
            </a:extLst>
          </p:cNvPr>
          <p:cNvSpPr txBox="1"/>
          <p:nvPr/>
        </p:nvSpPr>
        <p:spPr>
          <a:xfrm>
            <a:off x="76737" y="53624"/>
            <a:ext cx="92079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+mn-lt"/>
                <a:ea typeface="+mn-ea"/>
              </a:rPr>
              <a:t>IoT</a:t>
            </a:r>
            <a:r>
              <a:rPr kumimoji="1" lang="ja-JP" altLang="en-US" sz="2000" dirty="0">
                <a:latin typeface="+mn-lt"/>
                <a:ea typeface="+mn-ea"/>
              </a:rPr>
              <a:t>システムの例 </a:t>
            </a:r>
            <a:r>
              <a:rPr lang="en-US" altLang="ja-JP" sz="2000" dirty="0">
                <a:solidFill>
                  <a:srgbClr val="008000"/>
                </a:solidFill>
                <a:latin typeface="+mn-lt"/>
                <a:ea typeface="+mn-ea"/>
              </a:rPr>
              <a:t>(※</a:t>
            </a:r>
            <a:r>
              <a:rPr lang="ja-JP" altLang="en-US" sz="2000" dirty="0">
                <a:solidFill>
                  <a:srgbClr val="008000"/>
                </a:solidFill>
                <a:latin typeface="+mn-lt"/>
                <a:ea typeface="+mn-ea"/>
              </a:rPr>
              <a:t>動画です</a:t>
            </a:r>
            <a:r>
              <a:rPr lang="en-US" altLang="ja-JP" sz="2000" dirty="0">
                <a:solidFill>
                  <a:srgbClr val="008000"/>
                </a:solidFill>
                <a:latin typeface="+mn-lt"/>
                <a:ea typeface="+mn-ea"/>
              </a:rPr>
              <a:t>)</a:t>
            </a:r>
            <a:endParaRPr kumimoji="1" lang="en-US" altLang="ja-JP" sz="2000" dirty="0">
              <a:solidFill>
                <a:srgbClr val="008000"/>
              </a:solidFill>
              <a:latin typeface="+mn-lt"/>
              <a:ea typeface="+mn-ea"/>
            </a:endParaRPr>
          </a:p>
          <a:p>
            <a:r>
              <a:rPr kumimoji="1" lang="ja-JP" altLang="en-US" sz="2000" dirty="0">
                <a:latin typeface="+mn-lt"/>
                <a:ea typeface="+mn-ea"/>
              </a:rPr>
              <a:t>スマホで研究室のカギを開けられるシステム＠木更津高専　岩田研</a:t>
            </a:r>
            <a:endParaRPr kumimoji="1" lang="en-US" altLang="ja-JP" sz="2000" dirty="0">
              <a:latin typeface="+mn-lt"/>
              <a:ea typeface="+mn-ea"/>
            </a:endParaRPr>
          </a:p>
          <a:p>
            <a:r>
              <a:rPr kumimoji="1" lang="ja-JP" altLang="en-US" sz="2000" dirty="0">
                <a:latin typeface="+mn-lt"/>
                <a:ea typeface="+mn-ea"/>
              </a:rPr>
              <a:t>筐体は</a:t>
            </a:r>
            <a:r>
              <a:rPr kumimoji="1" lang="en-US" altLang="ja-JP" sz="2000" dirty="0">
                <a:latin typeface="+mn-lt"/>
                <a:ea typeface="+mn-ea"/>
              </a:rPr>
              <a:t>3D CAD</a:t>
            </a:r>
            <a:r>
              <a:rPr kumimoji="1" lang="ja-JP" altLang="en-US" sz="2000" dirty="0">
                <a:latin typeface="+mn-lt"/>
                <a:ea typeface="+mn-ea"/>
              </a:rPr>
              <a:t>と</a:t>
            </a:r>
            <a:r>
              <a:rPr kumimoji="1" lang="en-US" altLang="ja-JP" sz="2000" dirty="0">
                <a:latin typeface="+mn-lt"/>
                <a:ea typeface="+mn-ea"/>
              </a:rPr>
              <a:t>3D</a:t>
            </a:r>
            <a:r>
              <a:rPr kumimoji="1" lang="ja-JP" altLang="en-US" sz="2000" dirty="0">
                <a:latin typeface="+mn-lt"/>
                <a:ea typeface="+mn-ea"/>
              </a:rPr>
              <a:t>プリンタで作成、サーボモータを固定する形に</a:t>
            </a:r>
            <a:endParaRPr kumimoji="1" lang="en-US" altLang="ja-JP" sz="2000" dirty="0">
              <a:latin typeface="+mn-lt"/>
              <a:ea typeface="+mn-ea"/>
            </a:endParaRPr>
          </a:p>
          <a:p>
            <a:r>
              <a:rPr kumimoji="1" lang="ja-JP" altLang="en-US" sz="2000" dirty="0">
                <a:latin typeface="+mn-lt"/>
                <a:ea typeface="+mn-ea"/>
              </a:rPr>
              <a:t>マイコンは</a:t>
            </a:r>
            <a:r>
              <a:rPr kumimoji="1" lang="en-US" altLang="ja-JP" sz="2000" dirty="0">
                <a:latin typeface="+mn-lt"/>
                <a:ea typeface="+mn-ea"/>
              </a:rPr>
              <a:t>ESP-WROOM-02</a:t>
            </a:r>
            <a:r>
              <a:rPr kumimoji="1" lang="ja-JP" altLang="en-US" sz="2000" dirty="0">
                <a:latin typeface="+mn-lt"/>
                <a:ea typeface="+mn-ea"/>
              </a:rPr>
              <a:t>で</a:t>
            </a:r>
            <a:r>
              <a:rPr kumimoji="1" lang="en-US" altLang="ja-JP" sz="2000" dirty="0">
                <a:latin typeface="+mn-lt"/>
                <a:ea typeface="+mn-ea"/>
              </a:rPr>
              <a:t>Arduino</a:t>
            </a:r>
            <a:r>
              <a:rPr kumimoji="1" lang="ja-JP" altLang="en-US" sz="2000" dirty="0">
                <a:latin typeface="+mn-lt"/>
                <a:ea typeface="+mn-ea"/>
              </a:rPr>
              <a:t>プログラミング</a:t>
            </a:r>
            <a:endParaRPr kumimoji="1" lang="en-US" altLang="ja-JP" sz="2000" dirty="0">
              <a:latin typeface="+mn-lt"/>
              <a:ea typeface="+mn-ea"/>
            </a:endParaRPr>
          </a:p>
          <a:p>
            <a:r>
              <a:rPr kumimoji="1" lang="ja-JP" altLang="en-US" sz="2000" dirty="0">
                <a:latin typeface="+mn-lt"/>
                <a:ea typeface="+mn-ea"/>
              </a:rPr>
              <a:t>研究室の無線</a:t>
            </a:r>
            <a:r>
              <a:rPr kumimoji="1" lang="en-US" altLang="ja-JP" sz="2000" dirty="0">
                <a:latin typeface="+mn-lt"/>
                <a:ea typeface="+mn-ea"/>
              </a:rPr>
              <a:t>LAN</a:t>
            </a:r>
            <a:r>
              <a:rPr kumimoji="1" lang="ja-JP" altLang="en-US" sz="2000" dirty="0">
                <a:latin typeface="+mn-lt"/>
                <a:ea typeface="+mn-ea"/>
              </a:rPr>
              <a:t>に接続して、ブラウザで開け閉めが可能（本体のスイッチでも可能）</a:t>
            </a:r>
            <a:endParaRPr kumimoji="1" lang="en-US" altLang="ja-JP" sz="2000" dirty="0">
              <a:latin typeface="+mn-lt"/>
              <a:ea typeface="+mn-ea"/>
            </a:endParaRPr>
          </a:p>
        </p:txBody>
      </p:sp>
      <p:pic>
        <p:nvPicPr>
          <p:cNvPr id="2" name="2018-01-23 13.20.41">
            <a:hlinkClick r:id="" action="ppaction://media"/>
            <a:extLst>
              <a:ext uri="{FF2B5EF4-FFF2-40B4-BE49-F238E27FC236}">
                <a16:creationId xmlns="" xmlns:a16="http://schemas.microsoft.com/office/drawing/2014/main" id="{97D3B46D-3BD8-4D5F-807B-CD9B76A650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5325" y="1783210"/>
            <a:ext cx="8421545" cy="47371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979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C1568-8066-4261-AC07-447C346FFDDA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kumimoji="1" lang="en-US" altLang="ja-JP" smtClean="0"/>
              <a:t>Mar. 14, 2018</a:t>
            </a:r>
            <a:endParaRPr kumimoji="1" lang="ja-JP" altLang="en-US"/>
          </a:p>
        </p:txBody>
      </p:sp>
      <p:pic>
        <p:nvPicPr>
          <p:cNvPr id="1027" name="Picture 3" descr="V:\Downloads\IMG_20190214_193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yellow_penci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3">
      <a:majorFont>
        <a:latin typeface="Verdana"/>
        <a:ea typeface="HGPｺﾞｼｯｸE"/>
        <a:cs typeface=""/>
      </a:majorFont>
      <a:minorFont>
        <a:latin typeface="Verdana"/>
        <a:ea typeface="HGPｺﾞｼｯ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kumimoji="1" dirty="0" smtClean="0">
            <a:latin typeface="+mn-lt"/>
            <a:ea typeface="+mn-ea"/>
          </a:defRPr>
        </a:defPPr>
      </a:lstStyle>
    </a:txDef>
  </a:objectDefaults>
  <a:extraClrSchemeLst>
    <a:extraClrScheme>
      <a:clrScheme name="Office テーマ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CAD_20150410</Template>
  <TotalTime>540</TotalTime>
  <Words>180</Words>
  <Application>Microsoft Office PowerPoint</Application>
  <PresentationFormat>画面に合わせる (4:3)</PresentationFormat>
  <Paragraphs>45</Paragraphs>
  <Slides>8</Slides>
  <Notes>0</Notes>
  <HiddenSlides>0</HiddenSlides>
  <MMClips>2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9" baseType="lpstr">
      <vt:lpstr>yellow_pencil</vt:lpstr>
      <vt:lpstr>自己紹介</vt:lpstr>
      <vt:lpstr>奈良高専</vt:lpstr>
      <vt:lpstr>研究内容</vt:lpstr>
      <vt:lpstr>スライド 4</vt:lpstr>
      <vt:lpstr>スライド 5</vt:lpstr>
      <vt:lpstr>スライド 6</vt:lpstr>
      <vt:lpstr>スライド 7</vt:lpstr>
      <vt:lpstr>スライド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iwata</dc:creator>
  <cp:lastModifiedBy>Hiroshi Iwata</cp:lastModifiedBy>
  <cp:revision>398</cp:revision>
  <cp:lastPrinted>2017-10-10T02:05:18Z</cp:lastPrinted>
  <dcterms:created xsi:type="dcterms:W3CDTF">2016-09-08T00:23:43Z</dcterms:created>
  <dcterms:modified xsi:type="dcterms:W3CDTF">2019-04-14T13:50:31Z</dcterms:modified>
</cp:coreProperties>
</file>