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bookmarkIdSeed="2">
  <p:sldMasterIdLst>
    <p:sldMasterId id="2147483660" r:id="rId1"/>
  </p:sldMasterIdLst>
  <p:notesMasterIdLst>
    <p:notesMasterId r:id="rId35"/>
  </p:notesMasterIdLst>
  <p:sldIdLst>
    <p:sldId id="256" r:id="rId2"/>
    <p:sldId id="257" r:id="rId3"/>
    <p:sldId id="259" r:id="rId4"/>
    <p:sldId id="261" r:id="rId5"/>
    <p:sldId id="266" r:id="rId6"/>
    <p:sldId id="303" r:id="rId7"/>
    <p:sldId id="331" r:id="rId8"/>
    <p:sldId id="332" r:id="rId9"/>
    <p:sldId id="334" r:id="rId10"/>
    <p:sldId id="335" r:id="rId11"/>
    <p:sldId id="336" r:id="rId12"/>
    <p:sldId id="337" r:id="rId13"/>
    <p:sldId id="342" r:id="rId14"/>
    <p:sldId id="343" r:id="rId15"/>
    <p:sldId id="344" r:id="rId16"/>
    <p:sldId id="345" r:id="rId17"/>
    <p:sldId id="346" r:id="rId18"/>
    <p:sldId id="347" r:id="rId19"/>
    <p:sldId id="348" r:id="rId20"/>
    <p:sldId id="340" r:id="rId21"/>
    <p:sldId id="349" r:id="rId22"/>
    <p:sldId id="363" r:id="rId23"/>
    <p:sldId id="365" r:id="rId24"/>
    <p:sldId id="366" r:id="rId25"/>
    <p:sldId id="364" r:id="rId26"/>
    <p:sldId id="304" r:id="rId27"/>
    <p:sldId id="350" r:id="rId28"/>
    <p:sldId id="352" r:id="rId29"/>
    <p:sldId id="353" r:id="rId30"/>
    <p:sldId id="358" r:id="rId31"/>
    <p:sldId id="360" r:id="rId32"/>
    <p:sldId id="361" r:id="rId33"/>
    <p:sldId id="362" r:id="rId34"/>
  </p:sldIdLst>
  <p:sldSz cx="9144000" cy="6858000" type="screen4x3"/>
  <p:notesSz cx="6796088" cy="9926638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CCFF"/>
    <a:srgbClr val="9FFFC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中間スタイル 2 - アクセント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616DA210-FB5B-4158-B5E0-FEB733F419BA}" styleName="スタイル (淡色)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D7AC3CCA-C797-4891-BE02-D94E43425B78}" styleName="スタイル (中間)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9" d="100"/>
          <a:sy n="89" d="100"/>
        </p:scale>
        <p:origin x="-72" y="-6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279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1956860-D034-498F-9A9B-71657B810867}" type="doc">
      <dgm:prSet loTypeId="urn:microsoft.com/office/officeart/2005/8/layout/hProcess9" loCatId="process" qsTypeId="urn:microsoft.com/office/officeart/2005/8/quickstyle/3d2" qsCatId="3D" csTypeId="urn:microsoft.com/office/officeart/2005/8/colors/accent1_2" csCatId="accent1" phldr="1"/>
      <dgm:spPr/>
    </dgm:pt>
    <dgm:pt modelId="{0AF08D68-1F9E-4481-BDA1-A55A5389BF02}">
      <dgm:prSet phldrT="[テキスト]"/>
      <dgm:spPr>
        <a:solidFill>
          <a:schemeClr val="bg1">
            <a:lumMod val="50000"/>
          </a:schemeClr>
        </a:solidFill>
      </dgm:spPr>
      <dgm:t>
        <a:bodyPr/>
        <a:lstStyle/>
        <a:p>
          <a:r>
            <a:rPr kumimoji="1" lang="ja-JP" altLang="en-US" dirty="0" smtClean="0"/>
            <a:t>要求抽出・</a:t>
          </a:r>
          <a:r>
            <a:rPr kumimoji="1" lang="en-US" altLang="ja-JP" dirty="0" smtClean="0"/>
            <a:t/>
          </a:r>
          <a:br>
            <a:rPr kumimoji="1" lang="en-US" altLang="ja-JP" dirty="0" smtClean="0"/>
          </a:br>
          <a:r>
            <a:rPr kumimoji="1" lang="ja-JP" altLang="en-US" dirty="0" smtClean="0"/>
            <a:t>仕様決定</a:t>
          </a:r>
          <a:endParaRPr kumimoji="1" lang="ja-JP" altLang="en-US" dirty="0"/>
        </a:p>
      </dgm:t>
    </dgm:pt>
    <dgm:pt modelId="{6C9D9306-EA76-4DC5-BF23-580613A2445C}" type="parTrans" cxnId="{846F6742-5A6E-412C-87D0-468B1D57DFFF}">
      <dgm:prSet/>
      <dgm:spPr/>
      <dgm:t>
        <a:bodyPr/>
        <a:lstStyle/>
        <a:p>
          <a:endParaRPr kumimoji="1" lang="ja-JP" altLang="en-US"/>
        </a:p>
      </dgm:t>
    </dgm:pt>
    <dgm:pt modelId="{8B7E36CF-3C69-4041-8031-78204B47E123}" type="sibTrans" cxnId="{846F6742-5A6E-412C-87D0-468B1D57DFFF}">
      <dgm:prSet/>
      <dgm:spPr/>
      <dgm:t>
        <a:bodyPr/>
        <a:lstStyle/>
        <a:p>
          <a:endParaRPr kumimoji="1" lang="ja-JP" altLang="en-US"/>
        </a:p>
      </dgm:t>
    </dgm:pt>
    <dgm:pt modelId="{08DF0BC8-146F-4F96-A47C-4F2B7FADD456}">
      <dgm:prSet phldrT="[テキスト]"/>
      <dgm:spPr/>
      <dgm:t>
        <a:bodyPr/>
        <a:lstStyle/>
        <a:p>
          <a:r>
            <a:rPr kumimoji="1" lang="ja-JP" altLang="en-US" smtClean="0"/>
            <a:t>設計</a:t>
          </a:r>
          <a:endParaRPr kumimoji="1" lang="ja-JP" altLang="en-US" dirty="0"/>
        </a:p>
      </dgm:t>
    </dgm:pt>
    <dgm:pt modelId="{957A490F-09ED-4669-9861-4299B05D39BE}" type="parTrans" cxnId="{0C1FCF46-55CE-4E5A-B574-9053968A2B74}">
      <dgm:prSet/>
      <dgm:spPr/>
      <dgm:t>
        <a:bodyPr/>
        <a:lstStyle/>
        <a:p>
          <a:endParaRPr kumimoji="1" lang="ja-JP" altLang="en-US"/>
        </a:p>
      </dgm:t>
    </dgm:pt>
    <dgm:pt modelId="{CFBDDD6C-2777-4F7F-8D0E-BAF74BB569B1}" type="sibTrans" cxnId="{0C1FCF46-55CE-4E5A-B574-9053968A2B74}">
      <dgm:prSet/>
      <dgm:spPr/>
      <dgm:t>
        <a:bodyPr/>
        <a:lstStyle/>
        <a:p>
          <a:endParaRPr kumimoji="1" lang="ja-JP" altLang="en-US"/>
        </a:p>
      </dgm:t>
    </dgm:pt>
    <dgm:pt modelId="{8E5D30DD-9BC1-49F9-A1D4-F4FCE48CF57F}">
      <dgm:prSet phldrT="[テキスト]"/>
      <dgm:spPr>
        <a:solidFill>
          <a:srgbClr val="00B050"/>
        </a:solidFill>
      </dgm:spPr>
      <dgm:t>
        <a:bodyPr/>
        <a:lstStyle/>
        <a:p>
          <a:r>
            <a:rPr kumimoji="1" lang="ja-JP" altLang="en-US" smtClean="0"/>
            <a:t>実装</a:t>
          </a:r>
          <a:endParaRPr kumimoji="1" lang="ja-JP" altLang="en-US" dirty="0"/>
        </a:p>
      </dgm:t>
    </dgm:pt>
    <dgm:pt modelId="{2DDE62B1-2FA0-45C8-A23D-6DFA9B69D24E}" type="parTrans" cxnId="{DB893858-4DEE-45B7-9B20-DDED836E301E}">
      <dgm:prSet/>
      <dgm:spPr/>
      <dgm:t>
        <a:bodyPr/>
        <a:lstStyle/>
        <a:p>
          <a:endParaRPr kumimoji="1" lang="ja-JP" altLang="en-US"/>
        </a:p>
      </dgm:t>
    </dgm:pt>
    <dgm:pt modelId="{B515F72B-D19C-4AA5-882C-10CFE05A5CD5}" type="sibTrans" cxnId="{DB893858-4DEE-45B7-9B20-DDED836E301E}">
      <dgm:prSet/>
      <dgm:spPr/>
      <dgm:t>
        <a:bodyPr/>
        <a:lstStyle/>
        <a:p>
          <a:endParaRPr kumimoji="1" lang="ja-JP" altLang="en-US"/>
        </a:p>
      </dgm:t>
    </dgm:pt>
    <dgm:pt modelId="{16E074E4-5B4E-4E86-B231-99404416B646}">
      <dgm:prSet phldrT="[テキスト]"/>
      <dgm:spPr>
        <a:solidFill>
          <a:srgbClr val="FF0000"/>
        </a:solidFill>
      </dgm:spPr>
      <dgm:t>
        <a:bodyPr/>
        <a:lstStyle/>
        <a:p>
          <a:r>
            <a:rPr kumimoji="1" lang="ja-JP" altLang="en-US" smtClean="0"/>
            <a:t>テスト</a:t>
          </a:r>
          <a:endParaRPr kumimoji="1" lang="ja-JP" altLang="en-US" dirty="0"/>
        </a:p>
      </dgm:t>
    </dgm:pt>
    <dgm:pt modelId="{95DE1083-1CFB-4F57-87BF-4120741B7479}" type="parTrans" cxnId="{DEA88235-D2A3-4D42-859B-2F4E4651C2DE}">
      <dgm:prSet/>
      <dgm:spPr/>
      <dgm:t>
        <a:bodyPr/>
        <a:lstStyle/>
        <a:p>
          <a:endParaRPr kumimoji="1" lang="ja-JP" altLang="en-US"/>
        </a:p>
      </dgm:t>
    </dgm:pt>
    <dgm:pt modelId="{77012F9C-7A73-44C7-8557-A58E8A2520C4}" type="sibTrans" cxnId="{DEA88235-D2A3-4D42-859B-2F4E4651C2DE}">
      <dgm:prSet/>
      <dgm:spPr/>
      <dgm:t>
        <a:bodyPr/>
        <a:lstStyle/>
        <a:p>
          <a:endParaRPr kumimoji="1" lang="ja-JP" altLang="en-US"/>
        </a:p>
      </dgm:t>
    </dgm:pt>
    <dgm:pt modelId="{ED0A0425-4AD6-4E2B-9F65-4AAE158C490F}" type="pres">
      <dgm:prSet presAssocID="{71956860-D034-498F-9A9B-71657B810867}" presName="CompostProcess" presStyleCnt="0">
        <dgm:presLayoutVars>
          <dgm:dir/>
          <dgm:resizeHandles val="exact"/>
        </dgm:presLayoutVars>
      </dgm:prSet>
      <dgm:spPr/>
    </dgm:pt>
    <dgm:pt modelId="{457106D9-B324-45E1-A9E0-DD298DF261BB}" type="pres">
      <dgm:prSet presAssocID="{71956860-D034-498F-9A9B-71657B810867}" presName="arrow" presStyleLbl="bgShp" presStyleIdx="0" presStyleCnt="1" custLinFactNeighborY="-1887"/>
      <dgm:spPr>
        <a:solidFill>
          <a:schemeClr val="accent3">
            <a:lumMod val="60000"/>
            <a:lumOff val="40000"/>
          </a:schemeClr>
        </a:solidFill>
      </dgm:spPr>
    </dgm:pt>
    <dgm:pt modelId="{8568065B-8E99-40E0-B5AD-69ACA6F2A920}" type="pres">
      <dgm:prSet presAssocID="{71956860-D034-498F-9A9B-71657B810867}" presName="linearProcess" presStyleCnt="0"/>
      <dgm:spPr/>
    </dgm:pt>
    <dgm:pt modelId="{A8F92DE9-82CA-4465-9CB3-B894DAFC34C3}" type="pres">
      <dgm:prSet presAssocID="{0AF08D68-1F9E-4481-BDA1-A55A5389BF02}" presName="text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412AC33F-E60C-4203-B6E7-BE94AF7BB989}" type="pres">
      <dgm:prSet presAssocID="{8B7E36CF-3C69-4041-8031-78204B47E123}" presName="sibTrans" presStyleCnt="0"/>
      <dgm:spPr/>
    </dgm:pt>
    <dgm:pt modelId="{29F35EAA-735F-4D86-9247-2EB7C6A58B53}" type="pres">
      <dgm:prSet presAssocID="{08DF0BC8-146F-4F96-A47C-4F2B7FADD456}" presName="text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BF727596-6672-4FA2-B63F-D95C0AEBF7D3}" type="pres">
      <dgm:prSet presAssocID="{CFBDDD6C-2777-4F7F-8D0E-BAF74BB569B1}" presName="sibTrans" presStyleCnt="0"/>
      <dgm:spPr/>
    </dgm:pt>
    <dgm:pt modelId="{AD3E8785-FCCF-456B-966A-BDE8177956CD}" type="pres">
      <dgm:prSet presAssocID="{8E5D30DD-9BC1-49F9-A1D4-F4FCE48CF57F}" presName="text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30D68926-4666-4168-9F25-498903F00A9F}" type="pres">
      <dgm:prSet presAssocID="{B515F72B-D19C-4AA5-882C-10CFE05A5CD5}" presName="sibTrans" presStyleCnt="0"/>
      <dgm:spPr/>
    </dgm:pt>
    <dgm:pt modelId="{58D1A03F-47E7-44E6-8C77-6EA30646C3BE}" type="pres">
      <dgm:prSet presAssocID="{16E074E4-5B4E-4E86-B231-99404416B646}" presName="text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5DD5E54F-9AB9-4A27-8717-D0F7ABEF1EB2}" type="presOf" srcId="{8E5D30DD-9BC1-49F9-A1D4-F4FCE48CF57F}" destId="{AD3E8785-FCCF-456B-966A-BDE8177956CD}" srcOrd="0" destOrd="0" presId="urn:microsoft.com/office/officeart/2005/8/layout/hProcess9"/>
    <dgm:cxn modelId="{D2A63A3E-406D-4EE5-A5C2-A5F4673C7CC7}" type="presOf" srcId="{0AF08D68-1F9E-4481-BDA1-A55A5389BF02}" destId="{A8F92DE9-82CA-4465-9CB3-B894DAFC34C3}" srcOrd="0" destOrd="0" presId="urn:microsoft.com/office/officeart/2005/8/layout/hProcess9"/>
    <dgm:cxn modelId="{846F6742-5A6E-412C-87D0-468B1D57DFFF}" srcId="{71956860-D034-498F-9A9B-71657B810867}" destId="{0AF08D68-1F9E-4481-BDA1-A55A5389BF02}" srcOrd="0" destOrd="0" parTransId="{6C9D9306-EA76-4DC5-BF23-580613A2445C}" sibTransId="{8B7E36CF-3C69-4041-8031-78204B47E123}"/>
    <dgm:cxn modelId="{5780FB06-9867-422F-8560-A57D6218E4B5}" type="presOf" srcId="{71956860-D034-498F-9A9B-71657B810867}" destId="{ED0A0425-4AD6-4E2B-9F65-4AAE158C490F}" srcOrd="0" destOrd="0" presId="urn:microsoft.com/office/officeart/2005/8/layout/hProcess9"/>
    <dgm:cxn modelId="{DEA88235-D2A3-4D42-859B-2F4E4651C2DE}" srcId="{71956860-D034-498F-9A9B-71657B810867}" destId="{16E074E4-5B4E-4E86-B231-99404416B646}" srcOrd="3" destOrd="0" parTransId="{95DE1083-1CFB-4F57-87BF-4120741B7479}" sibTransId="{77012F9C-7A73-44C7-8557-A58E8A2520C4}"/>
    <dgm:cxn modelId="{DB893858-4DEE-45B7-9B20-DDED836E301E}" srcId="{71956860-D034-498F-9A9B-71657B810867}" destId="{8E5D30DD-9BC1-49F9-A1D4-F4FCE48CF57F}" srcOrd="2" destOrd="0" parTransId="{2DDE62B1-2FA0-45C8-A23D-6DFA9B69D24E}" sibTransId="{B515F72B-D19C-4AA5-882C-10CFE05A5CD5}"/>
    <dgm:cxn modelId="{C985B7AE-62E2-4C0B-9949-D492D8F120A9}" type="presOf" srcId="{16E074E4-5B4E-4E86-B231-99404416B646}" destId="{58D1A03F-47E7-44E6-8C77-6EA30646C3BE}" srcOrd="0" destOrd="0" presId="urn:microsoft.com/office/officeart/2005/8/layout/hProcess9"/>
    <dgm:cxn modelId="{0C1FCF46-55CE-4E5A-B574-9053968A2B74}" srcId="{71956860-D034-498F-9A9B-71657B810867}" destId="{08DF0BC8-146F-4F96-A47C-4F2B7FADD456}" srcOrd="1" destOrd="0" parTransId="{957A490F-09ED-4669-9861-4299B05D39BE}" sibTransId="{CFBDDD6C-2777-4F7F-8D0E-BAF74BB569B1}"/>
    <dgm:cxn modelId="{3F4A1628-10E9-419A-A05F-7FE93C2CCD14}" type="presOf" srcId="{08DF0BC8-146F-4F96-A47C-4F2B7FADD456}" destId="{29F35EAA-735F-4D86-9247-2EB7C6A58B53}" srcOrd="0" destOrd="0" presId="urn:microsoft.com/office/officeart/2005/8/layout/hProcess9"/>
    <dgm:cxn modelId="{A5696426-BFBE-43B8-A4BA-59BDADC69093}" type="presParOf" srcId="{ED0A0425-4AD6-4E2B-9F65-4AAE158C490F}" destId="{457106D9-B324-45E1-A9E0-DD298DF261BB}" srcOrd="0" destOrd="0" presId="urn:microsoft.com/office/officeart/2005/8/layout/hProcess9"/>
    <dgm:cxn modelId="{136D3F0B-144C-430D-A65F-DC10426CC18B}" type="presParOf" srcId="{ED0A0425-4AD6-4E2B-9F65-4AAE158C490F}" destId="{8568065B-8E99-40E0-B5AD-69ACA6F2A920}" srcOrd="1" destOrd="0" presId="urn:microsoft.com/office/officeart/2005/8/layout/hProcess9"/>
    <dgm:cxn modelId="{3D40B1AF-8DEC-4614-BCB4-D669E70B1F82}" type="presParOf" srcId="{8568065B-8E99-40E0-B5AD-69ACA6F2A920}" destId="{A8F92DE9-82CA-4465-9CB3-B894DAFC34C3}" srcOrd="0" destOrd="0" presId="urn:microsoft.com/office/officeart/2005/8/layout/hProcess9"/>
    <dgm:cxn modelId="{9ABA09C2-408F-42B1-AFC8-C907DE98EBD1}" type="presParOf" srcId="{8568065B-8E99-40E0-B5AD-69ACA6F2A920}" destId="{412AC33F-E60C-4203-B6E7-BE94AF7BB989}" srcOrd="1" destOrd="0" presId="urn:microsoft.com/office/officeart/2005/8/layout/hProcess9"/>
    <dgm:cxn modelId="{F4F02FC6-E610-4622-B6F3-704FAEDE5282}" type="presParOf" srcId="{8568065B-8E99-40E0-B5AD-69ACA6F2A920}" destId="{29F35EAA-735F-4D86-9247-2EB7C6A58B53}" srcOrd="2" destOrd="0" presId="urn:microsoft.com/office/officeart/2005/8/layout/hProcess9"/>
    <dgm:cxn modelId="{E2D652C3-8BB5-447F-B56F-B08B8B603976}" type="presParOf" srcId="{8568065B-8E99-40E0-B5AD-69ACA6F2A920}" destId="{BF727596-6672-4FA2-B63F-D95C0AEBF7D3}" srcOrd="3" destOrd="0" presId="urn:microsoft.com/office/officeart/2005/8/layout/hProcess9"/>
    <dgm:cxn modelId="{F9FA61A4-699E-49D1-824C-914B3DD867B0}" type="presParOf" srcId="{8568065B-8E99-40E0-B5AD-69ACA6F2A920}" destId="{AD3E8785-FCCF-456B-966A-BDE8177956CD}" srcOrd="4" destOrd="0" presId="urn:microsoft.com/office/officeart/2005/8/layout/hProcess9"/>
    <dgm:cxn modelId="{F1C0A948-D969-48DD-95DF-38B3890D9B70}" type="presParOf" srcId="{8568065B-8E99-40E0-B5AD-69ACA6F2A920}" destId="{30D68926-4666-4168-9F25-498903F00A9F}" srcOrd="5" destOrd="0" presId="urn:microsoft.com/office/officeart/2005/8/layout/hProcess9"/>
    <dgm:cxn modelId="{9E7BF07F-DCBF-434F-AC07-94C7FDFD2057}" type="presParOf" srcId="{8568065B-8E99-40E0-B5AD-69ACA6F2A920}" destId="{58D1A03F-47E7-44E6-8C77-6EA30646C3BE}" srcOrd="6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1956860-D034-498F-9A9B-71657B810867}" type="doc">
      <dgm:prSet loTypeId="urn:microsoft.com/office/officeart/2005/8/layout/hProcess9" loCatId="process" qsTypeId="urn:microsoft.com/office/officeart/2005/8/quickstyle/3d2" qsCatId="3D" csTypeId="urn:microsoft.com/office/officeart/2005/8/colors/accent1_2" csCatId="accent1" phldr="1"/>
      <dgm:spPr/>
    </dgm:pt>
    <dgm:pt modelId="{0AF08D68-1F9E-4481-BDA1-A55A5389BF02}">
      <dgm:prSet phldrT="[テキスト]"/>
      <dgm:spPr>
        <a:solidFill>
          <a:schemeClr val="bg1">
            <a:lumMod val="50000"/>
          </a:schemeClr>
        </a:solidFill>
      </dgm:spPr>
      <dgm:t>
        <a:bodyPr/>
        <a:lstStyle/>
        <a:p>
          <a:r>
            <a:rPr kumimoji="1" lang="ja-JP" altLang="en-US" dirty="0" smtClean="0"/>
            <a:t>要求抽出・</a:t>
          </a:r>
          <a:r>
            <a:rPr kumimoji="1" lang="en-US" altLang="ja-JP" dirty="0" smtClean="0"/>
            <a:t/>
          </a:r>
          <a:br>
            <a:rPr kumimoji="1" lang="en-US" altLang="ja-JP" dirty="0" smtClean="0"/>
          </a:br>
          <a:r>
            <a:rPr kumimoji="1" lang="ja-JP" altLang="en-US" dirty="0" smtClean="0"/>
            <a:t>仕様決定</a:t>
          </a:r>
          <a:endParaRPr kumimoji="1" lang="ja-JP" altLang="en-US" dirty="0"/>
        </a:p>
      </dgm:t>
    </dgm:pt>
    <dgm:pt modelId="{6C9D9306-EA76-4DC5-BF23-580613A2445C}" type="parTrans" cxnId="{846F6742-5A6E-412C-87D0-468B1D57DFFF}">
      <dgm:prSet/>
      <dgm:spPr/>
      <dgm:t>
        <a:bodyPr/>
        <a:lstStyle/>
        <a:p>
          <a:endParaRPr kumimoji="1" lang="ja-JP" altLang="en-US"/>
        </a:p>
      </dgm:t>
    </dgm:pt>
    <dgm:pt modelId="{8B7E36CF-3C69-4041-8031-78204B47E123}" type="sibTrans" cxnId="{846F6742-5A6E-412C-87D0-468B1D57DFFF}">
      <dgm:prSet/>
      <dgm:spPr/>
      <dgm:t>
        <a:bodyPr/>
        <a:lstStyle/>
        <a:p>
          <a:endParaRPr kumimoji="1" lang="ja-JP" altLang="en-US"/>
        </a:p>
      </dgm:t>
    </dgm:pt>
    <dgm:pt modelId="{08DF0BC8-146F-4F96-A47C-4F2B7FADD456}">
      <dgm:prSet phldrT="[テキスト]"/>
      <dgm:spPr/>
      <dgm:t>
        <a:bodyPr/>
        <a:lstStyle/>
        <a:p>
          <a:r>
            <a:rPr kumimoji="1" lang="ja-JP" altLang="en-US" smtClean="0"/>
            <a:t>設計</a:t>
          </a:r>
          <a:endParaRPr kumimoji="1" lang="ja-JP" altLang="en-US" dirty="0"/>
        </a:p>
      </dgm:t>
    </dgm:pt>
    <dgm:pt modelId="{957A490F-09ED-4669-9861-4299B05D39BE}" type="parTrans" cxnId="{0C1FCF46-55CE-4E5A-B574-9053968A2B74}">
      <dgm:prSet/>
      <dgm:spPr/>
      <dgm:t>
        <a:bodyPr/>
        <a:lstStyle/>
        <a:p>
          <a:endParaRPr kumimoji="1" lang="ja-JP" altLang="en-US"/>
        </a:p>
      </dgm:t>
    </dgm:pt>
    <dgm:pt modelId="{CFBDDD6C-2777-4F7F-8D0E-BAF74BB569B1}" type="sibTrans" cxnId="{0C1FCF46-55CE-4E5A-B574-9053968A2B74}">
      <dgm:prSet/>
      <dgm:spPr/>
      <dgm:t>
        <a:bodyPr/>
        <a:lstStyle/>
        <a:p>
          <a:endParaRPr kumimoji="1" lang="ja-JP" altLang="en-US"/>
        </a:p>
      </dgm:t>
    </dgm:pt>
    <dgm:pt modelId="{8E5D30DD-9BC1-49F9-A1D4-F4FCE48CF57F}">
      <dgm:prSet phldrT="[テキスト]"/>
      <dgm:spPr>
        <a:solidFill>
          <a:srgbClr val="00B050"/>
        </a:solidFill>
      </dgm:spPr>
      <dgm:t>
        <a:bodyPr/>
        <a:lstStyle/>
        <a:p>
          <a:r>
            <a:rPr kumimoji="1" lang="ja-JP" altLang="en-US" smtClean="0"/>
            <a:t>実装</a:t>
          </a:r>
          <a:endParaRPr kumimoji="1" lang="ja-JP" altLang="en-US" dirty="0"/>
        </a:p>
      </dgm:t>
    </dgm:pt>
    <dgm:pt modelId="{2DDE62B1-2FA0-45C8-A23D-6DFA9B69D24E}" type="parTrans" cxnId="{DB893858-4DEE-45B7-9B20-DDED836E301E}">
      <dgm:prSet/>
      <dgm:spPr/>
      <dgm:t>
        <a:bodyPr/>
        <a:lstStyle/>
        <a:p>
          <a:endParaRPr kumimoji="1" lang="ja-JP" altLang="en-US"/>
        </a:p>
      </dgm:t>
    </dgm:pt>
    <dgm:pt modelId="{B515F72B-D19C-4AA5-882C-10CFE05A5CD5}" type="sibTrans" cxnId="{DB893858-4DEE-45B7-9B20-DDED836E301E}">
      <dgm:prSet/>
      <dgm:spPr/>
      <dgm:t>
        <a:bodyPr/>
        <a:lstStyle/>
        <a:p>
          <a:endParaRPr kumimoji="1" lang="ja-JP" altLang="en-US"/>
        </a:p>
      </dgm:t>
    </dgm:pt>
    <dgm:pt modelId="{16E074E4-5B4E-4E86-B231-99404416B646}">
      <dgm:prSet phldrT="[テキスト]"/>
      <dgm:spPr>
        <a:solidFill>
          <a:srgbClr val="FF0000"/>
        </a:solidFill>
      </dgm:spPr>
      <dgm:t>
        <a:bodyPr/>
        <a:lstStyle/>
        <a:p>
          <a:r>
            <a:rPr kumimoji="1" lang="ja-JP" altLang="en-US" smtClean="0"/>
            <a:t>テスト</a:t>
          </a:r>
          <a:endParaRPr kumimoji="1" lang="ja-JP" altLang="en-US" dirty="0"/>
        </a:p>
      </dgm:t>
    </dgm:pt>
    <dgm:pt modelId="{95DE1083-1CFB-4F57-87BF-4120741B7479}" type="parTrans" cxnId="{DEA88235-D2A3-4D42-859B-2F4E4651C2DE}">
      <dgm:prSet/>
      <dgm:spPr/>
      <dgm:t>
        <a:bodyPr/>
        <a:lstStyle/>
        <a:p>
          <a:endParaRPr kumimoji="1" lang="ja-JP" altLang="en-US"/>
        </a:p>
      </dgm:t>
    </dgm:pt>
    <dgm:pt modelId="{77012F9C-7A73-44C7-8557-A58E8A2520C4}" type="sibTrans" cxnId="{DEA88235-D2A3-4D42-859B-2F4E4651C2DE}">
      <dgm:prSet/>
      <dgm:spPr/>
      <dgm:t>
        <a:bodyPr/>
        <a:lstStyle/>
        <a:p>
          <a:endParaRPr kumimoji="1" lang="ja-JP" altLang="en-US"/>
        </a:p>
      </dgm:t>
    </dgm:pt>
    <dgm:pt modelId="{ED0A0425-4AD6-4E2B-9F65-4AAE158C490F}" type="pres">
      <dgm:prSet presAssocID="{71956860-D034-498F-9A9B-71657B810867}" presName="CompostProcess" presStyleCnt="0">
        <dgm:presLayoutVars>
          <dgm:dir/>
          <dgm:resizeHandles val="exact"/>
        </dgm:presLayoutVars>
      </dgm:prSet>
      <dgm:spPr/>
    </dgm:pt>
    <dgm:pt modelId="{457106D9-B324-45E1-A9E0-DD298DF261BB}" type="pres">
      <dgm:prSet presAssocID="{71956860-D034-498F-9A9B-71657B810867}" presName="arrow" presStyleLbl="bgShp" presStyleIdx="0" presStyleCnt="1" custLinFactNeighborY="-1887"/>
      <dgm:spPr>
        <a:solidFill>
          <a:schemeClr val="accent3">
            <a:lumMod val="60000"/>
            <a:lumOff val="40000"/>
          </a:schemeClr>
        </a:solidFill>
      </dgm:spPr>
    </dgm:pt>
    <dgm:pt modelId="{8568065B-8E99-40E0-B5AD-69ACA6F2A920}" type="pres">
      <dgm:prSet presAssocID="{71956860-D034-498F-9A9B-71657B810867}" presName="linearProcess" presStyleCnt="0"/>
      <dgm:spPr/>
    </dgm:pt>
    <dgm:pt modelId="{A8F92DE9-82CA-4465-9CB3-B894DAFC34C3}" type="pres">
      <dgm:prSet presAssocID="{0AF08D68-1F9E-4481-BDA1-A55A5389BF02}" presName="text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412AC33F-E60C-4203-B6E7-BE94AF7BB989}" type="pres">
      <dgm:prSet presAssocID="{8B7E36CF-3C69-4041-8031-78204B47E123}" presName="sibTrans" presStyleCnt="0"/>
      <dgm:spPr/>
    </dgm:pt>
    <dgm:pt modelId="{29F35EAA-735F-4D86-9247-2EB7C6A58B53}" type="pres">
      <dgm:prSet presAssocID="{08DF0BC8-146F-4F96-A47C-4F2B7FADD456}" presName="text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BF727596-6672-4FA2-B63F-D95C0AEBF7D3}" type="pres">
      <dgm:prSet presAssocID="{CFBDDD6C-2777-4F7F-8D0E-BAF74BB569B1}" presName="sibTrans" presStyleCnt="0"/>
      <dgm:spPr/>
    </dgm:pt>
    <dgm:pt modelId="{AD3E8785-FCCF-456B-966A-BDE8177956CD}" type="pres">
      <dgm:prSet presAssocID="{8E5D30DD-9BC1-49F9-A1D4-F4FCE48CF57F}" presName="text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30D68926-4666-4168-9F25-498903F00A9F}" type="pres">
      <dgm:prSet presAssocID="{B515F72B-D19C-4AA5-882C-10CFE05A5CD5}" presName="sibTrans" presStyleCnt="0"/>
      <dgm:spPr/>
    </dgm:pt>
    <dgm:pt modelId="{58D1A03F-47E7-44E6-8C77-6EA30646C3BE}" type="pres">
      <dgm:prSet presAssocID="{16E074E4-5B4E-4E86-B231-99404416B646}" presName="text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6F3D3313-1557-4324-919A-121E097C252B}" type="presOf" srcId="{71956860-D034-498F-9A9B-71657B810867}" destId="{ED0A0425-4AD6-4E2B-9F65-4AAE158C490F}" srcOrd="0" destOrd="0" presId="urn:microsoft.com/office/officeart/2005/8/layout/hProcess9"/>
    <dgm:cxn modelId="{846F6742-5A6E-412C-87D0-468B1D57DFFF}" srcId="{71956860-D034-498F-9A9B-71657B810867}" destId="{0AF08D68-1F9E-4481-BDA1-A55A5389BF02}" srcOrd="0" destOrd="0" parTransId="{6C9D9306-EA76-4DC5-BF23-580613A2445C}" sibTransId="{8B7E36CF-3C69-4041-8031-78204B47E123}"/>
    <dgm:cxn modelId="{DEA88235-D2A3-4D42-859B-2F4E4651C2DE}" srcId="{71956860-D034-498F-9A9B-71657B810867}" destId="{16E074E4-5B4E-4E86-B231-99404416B646}" srcOrd="3" destOrd="0" parTransId="{95DE1083-1CFB-4F57-87BF-4120741B7479}" sibTransId="{77012F9C-7A73-44C7-8557-A58E8A2520C4}"/>
    <dgm:cxn modelId="{8B97DE6C-8F27-4EAA-9EB8-EFF312B4D632}" type="presOf" srcId="{16E074E4-5B4E-4E86-B231-99404416B646}" destId="{58D1A03F-47E7-44E6-8C77-6EA30646C3BE}" srcOrd="0" destOrd="0" presId="urn:microsoft.com/office/officeart/2005/8/layout/hProcess9"/>
    <dgm:cxn modelId="{DB893858-4DEE-45B7-9B20-DDED836E301E}" srcId="{71956860-D034-498F-9A9B-71657B810867}" destId="{8E5D30DD-9BC1-49F9-A1D4-F4FCE48CF57F}" srcOrd="2" destOrd="0" parTransId="{2DDE62B1-2FA0-45C8-A23D-6DFA9B69D24E}" sibTransId="{B515F72B-D19C-4AA5-882C-10CFE05A5CD5}"/>
    <dgm:cxn modelId="{0C1FCF46-55CE-4E5A-B574-9053968A2B74}" srcId="{71956860-D034-498F-9A9B-71657B810867}" destId="{08DF0BC8-146F-4F96-A47C-4F2B7FADD456}" srcOrd="1" destOrd="0" parTransId="{957A490F-09ED-4669-9861-4299B05D39BE}" sibTransId="{CFBDDD6C-2777-4F7F-8D0E-BAF74BB569B1}"/>
    <dgm:cxn modelId="{4D6D77D0-B759-4FE6-A59E-60CEFB5FED0E}" type="presOf" srcId="{8E5D30DD-9BC1-49F9-A1D4-F4FCE48CF57F}" destId="{AD3E8785-FCCF-456B-966A-BDE8177956CD}" srcOrd="0" destOrd="0" presId="urn:microsoft.com/office/officeart/2005/8/layout/hProcess9"/>
    <dgm:cxn modelId="{FEFB4164-13EA-47F5-9BC9-E8C490A2CC22}" type="presOf" srcId="{08DF0BC8-146F-4F96-A47C-4F2B7FADD456}" destId="{29F35EAA-735F-4D86-9247-2EB7C6A58B53}" srcOrd="0" destOrd="0" presId="urn:microsoft.com/office/officeart/2005/8/layout/hProcess9"/>
    <dgm:cxn modelId="{E1F1E1C6-63E5-4784-B55C-8F56F55BF036}" type="presOf" srcId="{0AF08D68-1F9E-4481-BDA1-A55A5389BF02}" destId="{A8F92DE9-82CA-4465-9CB3-B894DAFC34C3}" srcOrd="0" destOrd="0" presId="urn:microsoft.com/office/officeart/2005/8/layout/hProcess9"/>
    <dgm:cxn modelId="{765E918A-3641-4E1F-B761-FFCAAEDB3477}" type="presParOf" srcId="{ED0A0425-4AD6-4E2B-9F65-4AAE158C490F}" destId="{457106D9-B324-45E1-A9E0-DD298DF261BB}" srcOrd="0" destOrd="0" presId="urn:microsoft.com/office/officeart/2005/8/layout/hProcess9"/>
    <dgm:cxn modelId="{170BBDD5-2763-48E2-B25D-6932A6B9BB2F}" type="presParOf" srcId="{ED0A0425-4AD6-4E2B-9F65-4AAE158C490F}" destId="{8568065B-8E99-40E0-B5AD-69ACA6F2A920}" srcOrd="1" destOrd="0" presId="urn:microsoft.com/office/officeart/2005/8/layout/hProcess9"/>
    <dgm:cxn modelId="{71A1406D-4D0D-4E2D-AFE1-183DD1840ADC}" type="presParOf" srcId="{8568065B-8E99-40E0-B5AD-69ACA6F2A920}" destId="{A8F92DE9-82CA-4465-9CB3-B894DAFC34C3}" srcOrd="0" destOrd="0" presId="urn:microsoft.com/office/officeart/2005/8/layout/hProcess9"/>
    <dgm:cxn modelId="{908CB35E-CFD4-4878-ACDD-EACD230E3B9D}" type="presParOf" srcId="{8568065B-8E99-40E0-B5AD-69ACA6F2A920}" destId="{412AC33F-E60C-4203-B6E7-BE94AF7BB989}" srcOrd="1" destOrd="0" presId="urn:microsoft.com/office/officeart/2005/8/layout/hProcess9"/>
    <dgm:cxn modelId="{3B4CFB0F-8B31-4877-BCDB-B8C2D94DAAF8}" type="presParOf" srcId="{8568065B-8E99-40E0-B5AD-69ACA6F2A920}" destId="{29F35EAA-735F-4D86-9247-2EB7C6A58B53}" srcOrd="2" destOrd="0" presId="urn:microsoft.com/office/officeart/2005/8/layout/hProcess9"/>
    <dgm:cxn modelId="{A45A503F-44A4-4939-83EB-32E8927AFA3D}" type="presParOf" srcId="{8568065B-8E99-40E0-B5AD-69ACA6F2A920}" destId="{BF727596-6672-4FA2-B63F-D95C0AEBF7D3}" srcOrd="3" destOrd="0" presId="urn:microsoft.com/office/officeart/2005/8/layout/hProcess9"/>
    <dgm:cxn modelId="{D6DC7E27-1795-4078-A2D4-5BAB286E0D11}" type="presParOf" srcId="{8568065B-8E99-40E0-B5AD-69ACA6F2A920}" destId="{AD3E8785-FCCF-456B-966A-BDE8177956CD}" srcOrd="4" destOrd="0" presId="urn:microsoft.com/office/officeart/2005/8/layout/hProcess9"/>
    <dgm:cxn modelId="{6285F384-5C46-4C44-9566-1B04FA68D6D7}" type="presParOf" srcId="{8568065B-8E99-40E0-B5AD-69ACA6F2A920}" destId="{30D68926-4666-4168-9F25-498903F00A9F}" srcOrd="5" destOrd="0" presId="urn:microsoft.com/office/officeart/2005/8/layout/hProcess9"/>
    <dgm:cxn modelId="{8117E133-78F3-43AD-B913-B6772F871831}" type="presParOf" srcId="{8568065B-8E99-40E0-B5AD-69ACA6F2A920}" destId="{58D1A03F-47E7-44E6-8C77-6EA30646C3BE}" srcOrd="6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57106D9-B324-45E1-A9E0-DD298DF261BB}">
      <dsp:nvSpPr>
        <dsp:cNvPr id="0" name=""/>
        <dsp:cNvSpPr/>
      </dsp:nvSpPr>
      <dsp:spPr>
        <a:xfrm>
          <a:off x="617219" y="0"/>
          <a:ext cx="6995160" cy="1872208"/>
        </a:xfrm>
        <a:prstGeom prst="rightArrow">
          <a:avLst/>
        </a:prstGeom>
        <a:solidFill>
          <a:schemeClr val="accent3">
            <a:lumMod val="60000"/>
            <a:lumOff val="40000"/>
          </a:schemeClr>
        </a:soli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matte">
          <a:bevelT w="14445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/>
      </dsp:style>
    </dsp:sp>
    <dsp:sp modelId="{A8F92DE9-82CA-4465-9CB3-B894DAFC34C3}">
      <dsp:nvSpPr>
        <dsp:cNvPr id="0" name=""/>
        <dsp:cNvSpPr/>
      </dsp:nvSpPr>
      <dsp:spPr>
        <a:xfrm>
          <a:off x="2888" y="561662"/>
          <a:ext cx="1922596" cy="748883"/>
        </a:xfrm>
        <a:prstGeom prst="roundRect">
          <a:avLst/>
        </a:prstGeom>
        <a:solidFill>
          <a:schemeClr val="bg1">
            <a:lumMod val="50000"/>
          </a:schemeClr>
        </a:solidFill>
        <a:ln>
          <a:noFill/>
        </a:ln>
        <a:effectLst>
          <a:outerShdw blurRad="39999" dist="23000" algn="bl" rotWithShape="0">
            <a:srgbClr val="000000">
              <a:alpha val="4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800" kern="1200" dirty="0" smtClean="0"/>
            <a:t>要求抽出・</a:t>
          </a:r>
          <a:r>
            <a:rPr kumimoji="1" lang="en-US" altLang="ja-JP" sz="1800" kern="1200" dirty="0" smtClean="0"/>
            <a:t/>
          </a:r>
          <a:br>
            <a:rPr kumimoji="1" lang="en-US" altLang="ja-JP" sz="1800" kern="1200" dirty="0" smtClean="0"/>
          </a:br>
          <a:r>
            <a:rPr kumimoji="1" lang="ja-JP" altLang="en-US" sz="1800" kern="1200" dirty="0" smtClean="0"/>
            <a:t>仕様決定</a:t>
          </a:r>
          <a:endParaRPr kumimoji="1" lang="ja-JP" altLang="en-US" sz="1800" kern="1200" dirty="0"/>
        </a:p>
      </dsp:txBody>
      <dsp:txXfrm>
        <a:off x="39445" y="598219"/>
        <a:ext cx="1849482" cy="675769"/>
      </dsp:txXfrm>
    </dsp:sp>
    <dsp:sp modelId="{29F35EAA-735F-4D86-9247-2EB7C6A58B53}">
      <dsp:nvSpPr>
        <dsp:cNvPr id="0" name=""/>
        <dsp:cNvSpPr/>
      </dsp:nvSpPr>
      <dsp:spPr>
        <a:xfrm>
          <a:off x="2103297" y="561662"/>
          <a:ext cx="1922596" cy="748883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9999" dist="23000" algn="bl" rotWithShape="0">
            <a:srgbClr val="000000">
              <a:alpha val="4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800" kern="1200" smtClean="0"/>
            <a:t>設計</a:t>
          </a:r>
          <a:endParaRPr kumimoji="1" lang="ja-JP" altLang="en-US" sz="1800" kern="1200" dirty="0"/>
        </a:p>
      </dsp:txBody>
      <dsp:txXfrm>
        <a:off x="2139854" y="598219"/>
        <a:ext cx="1849482" cy="675769"/>
      </dsp:txXfrm>
    </dsp:sp>
    <dsp:sp modelId="{AD3E8785-FCCF-456B-966A-BDE8177956CD}">
      <dsp:nvSpPr>
        <dsp:cNvPr id="0" name=""/>
        <dsp:cNvSpPr/>
      </dsp:nvSpPr>
      <dsp:spPr>
        <a:xfrm>
          <a:off x="4203706" y="561662"/>
          <a:ext cx="1922596" cy="748883"/>
        </a:xfrm>
        <a:prstGeom prst="roundRect">
          <a:avLst/>
        </a:prstGeom>
        <a:solidFill>
          <a:srgbClr val="00B050"/>
        </a:solidFill>
        <a:ln>
          <a:noFill/>
        </a:ln>
        <a:effectLst>
          <a:outerShdw blurRad="39999" dist="23000" algn="bl" rotWithShape="0">
            <a:srgbClr val="000000">
              <a:alpha val="4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800" kern="1200" smtClean="0"/>
            <a:t>実装</a:t>
          </a:r>
          <a:endParaRPr kumimoji="1" lang="ja-JP" altLang="en-US" sz="1800" kern="1200" dirty="0"/>
        </a:p>
      </dsp:txBody>
      <dsp:txXfrm>
        <a:off x="4240263" y="598219"/>
        <a:ext cx="1849482" cy="675769"/>
      </dsp:txXfrm>
    </dsp:sp>
    <dsp:sp modelId="{58D1A03F-47E7-44E6-8C77-6EA30646C3BE}">
      <dsp:nvSpPr>
        <dsp:cNvPr id="0" name=""/>
        <dsp:cNvSpPr/>
      </dsp:nvSpPr>
      <dsp:spPr>
        <a:xfrm>
          <a:off x="6304115" y="561662"/>
          <a:ext cx="1922596" cy="748883"/>
        </a:xfrm>
        <a:prstGeom prst="roundRect">
          <a:avLst/>
        </a:prstGeom>
        <a:solidFill>
          <a:srgbClr val="FF0000"/>
        </a:solidFill>
        <a:ln>
          <a:noFill/>
        </a:ln>
        <a:effectLst>
          <a:outerShdw blurRad="39999" dist="23000" algn="bl" rotWithShape="0">
            <a:srgbClr val="000000">
              <a:alpha val="4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800" kern="1200" smtClean="0"/>
            <a:t>テスト</a:t>
          </a:r>
          <a:endParaRPr kumimoji="1" lang="ja-JP" altLang="en-US" sz="1800" kern="1200" dirty="0"/>
        </a:p>
      </dsp:txBody>
      <dsp:txXfrm>
        <a:off x="6340672" y="598219"/>
        <a:ext cx="1849482" cy="67576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57106D9-B324-45E1-A9E0-DD298DF261BB}">
      <dsp:nvSpPr>
        <dsp:cNvPr id="0" name=""/>
        <dsp:cNvSpPr/>
      </dsp:nvSpPr>
      <dsp:spPr>
        <a:xfrm>
          <a:off x="617219" y="0"/>
          <a:ext cx="6995160" cy="1872208"/>
        </a:xfrm>
        <a:prstGeom prst="rightArrow">
          <a:avLst/>
        </a:prstGeom>
        <a:solidFill>
          <a:schemeClr val="accent3">
            <a:lumMod val="60000"/>
            <a:lumOff val="40000"/>
          </a:schemeClr>
        </a:soli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matte">
          <a:bevelT w="14445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/>
      </dsp:style>
    </dsp:sp>
    <dsp:sp modelId="{A8F92DE9-82CA-4465-9CB3-B894DAFC34C3}">
      <dsp:nvSpPr>
        <dsp:cNvPr id="0" name=""/>
        <dsp:cNvSpPr/>
      </dsp:nvSpPr>
      <dsp:spPr>
        <a:xfrm>
          <a:off x="2888" y="561662"/>
          <a:ext cx="1922596" cy="748883"/>
        </a:xfrm>
        <a:prstGeom prst="roundRect">
          <a:avLst/>
        </a:prstGeom>
        <a:solidFill>
          <a:schemeClr val="bg1">
            <a:lumMod val="50000"/>
          </a:schemeClr>
        </a:solidFill>
        <a:ln>
          <a:noFill/>
        </a:ln>
        <a:effectLst>
          <a:outerShdw blurRad="39999" dist="23000" algn="bl" rotWithShape="0">
            <a:srgbClr val="000000">
              <a:alpha val="4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800" kern="1200" dirty="0" smtClean="0"/>
            <a:t>要求抽出・</a:t>
          </a:r>
          <a:r>
            <a:rPr kumimoji="1" lang="en-US" altLang="ja-JP" sz="1800" kern="1200" dirty="0" smtClean="0"/>
            <a:t/>
          </a:r>
          <a:br>
            <a:rPr kumimoji="1" lang="en-US" altLang="ja-JP" sz="1800" kern="1200" dirty="0" smtClean="0"/>
          </a:br>
          <a:r>
            <a:rPr kumimoji="1" lang="ja-JP" altLang="en-US" sz="1800" kern="1200" dirty="0" smtClean="0"/>
            <a:t>仕様決定</a:t>
          </a:r>
          <a:endParaRPr kumimoji="1" lang="ja-JP" altLang="en-US" sz="1800" kern="1200" dirty="0"/>
        </a:p>
      </dsp:txBody>
      <dsp:txXfrm>
        <a:off x="39445" y="598219"/>
        <a:ext cx="1849482" cy="675769"/>
      </dsp:txXfrm>
    </dsp:sp>
    <dsp:sp modelId="{29F35EAA-735F-4D86-9247-2EB7C6A58B53}">
      <dsp:nvSpPr>
        <dsp:cNvPr id="0" name=""/>
        <dsp:cNvSpPr/>
      </dsp:nvSpPr>
      <dsp:spPr>
        <a:xfrm>
          <a:off x="2103297" y="561662"/>
          <a:ext cx="1922596" cy="748883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9999" dist="23000" algn="bl" rotWithShape="0">
            <a:srgbClr val="000000">
              <a:alpha val="4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800" kern="1200" smtClean="0"/>
            <a:t>設計</a:t>
          </a:r>
          <a:endParaRPr kumimoji="1" lang="ja-JP" altLang="en-US" sz="1800" kern="1200" dirty="0"/>
        </a:p>
      </dsp:txBody>
      <dsp:txXfrm>
        <a:off x="2139854" y="598219"/>
        <a:ext cx="1849482" cy="675769"/>
      </dsp:txXfrm>
    </dsp:sp>
    <dsp:sp modelId="{AD3E8785-FCCF-456B-966A-BDE8177956CD}">
      <dsp:nvSpPr>
        <dsp:cNvPr id="0" name=""/>
        <dsp:cNvSpPr/>
      </dsp:nvSpPr>
      <dsp:spPr>
        <a:xfrm>
          <a:off x="4203706" y="561662"/>
          <a:ext cx="1922596" cy="748883"/>
        </a:xfrm>
        <a:prstGeom prst="roundRect">
          <a:avLst/>
        </a:prstGeom>
        <a:solidFill>
          <a:srgbClr val="00B050"/>
        </a:solidFill>
        <a:ln>
          <a:noFill/>
        </a:ln>
        <a:effectLst>
          <a:outerShdw blurRad="39999" dist="23000" algn="bl" rotWithShape="0">
            <a:srgbClr val="000000">
              <a:alpha val="4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800" kern="1200" smtClean="0"/>
            <a:t>実装</a:t>
          </a:r>
          <a:endParaRPr kumimoji="1" lang="ja-JP" altLang="en-US" sz="1800" kern="1200" dirty="0"/>
        </a:p>
      </dsp:txBody>
      <dsp:txXfrm>
        <a:off x="4240263" y="598219"/>
        <a:ext cx="1849482" cy="675769"/>
      </dsp:txXfrm>
    </dsp:sp>
    <dsp:sp modelId="{58D1A03F-47E7-44E6-8C77-6EA30646C3BE}">
      <dsp:nvSpPr>
        <dsp:cNvPr id="0" name=""/>
        <dsp:cNvSpPr/>
      </dsp:nvSpPr>
      <dsp:spPr>
        <a:xfrm>
          <a:off x="6304115" y="561662"/>
          <a:ext cx="1922596" cy="748883"/>
        </a:xfrm>
        <a:prstGeom prst="roundRect">
          <a:avLst/>
        </a:prstGeom>
        <a:solidFill>
          <a:srgbClr val="FF0000"/>
        </a:solidFill>
        <a:ln>
          <a:noFill/>
        </a:ln>
        <a:effectLst>
          <a:outerShdw blurRad="39999" dist="23000" algn="bl" rotWithShape="0">
            <a:srgbClr val="000000">
              <a:alpha val="4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800" kern="1200" smtClean="0"/>
            <a:t>テスト</a:t>
          </a:r>
          <a:endParaRPr kumimoji="1" lang="ja-JP" altLang="en-US" sz="1800" kern="1200" dirty="0"/>
        </a:p>
      </dsp:txBody>
      <dsp:txXfrm>
        <a:off x="6340672" y="598219"/>
        <a:ext cx="1849482" cy="67576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971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9544" y="0"/>
            <a:ext cx="2944971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E71B085-18A8-4983-B9C0-5A749E7714CD}" type="datetimeFigureOut">
              <a:rPr kumimoji="1" lang="ja-JP" altLang="en-US" smtClean="0"/>
              <a:pPr/>
              <a:t>2015/4/21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609" y="4715153"/>
            <a:ext cx="543687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4971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9544" y="9428583"/>
            <a:ext cx="2944971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F56486-EB64-48ED-80E1-21D12D74F6A2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135686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628800"/>
            <a:ext cx="7772400" cy="1656184"/>
          </a:xfrm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sz="4800" spc="-80" baseline="0">
                <a:solidFill>
                  <a:schemeClr val="tx1"/>
                </a:solidFill>
              </a:defRPr>
            </a:lvl1pPr>
          </a:lstStyle>
          <a:p>
            <a:r>
              <a:rPr lang="ja-JP" altLang="en-US" dirty="0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3573016"/>
            <a:ext cx="6858000" cy="914400"/>
          </a:xfrm>
        </p:spPr>
        <p:txBody>
          <a:bodyPr/>
          <a:lstStyle>
            <a:lvl1pPr marL="0" indent="0" algn="l">
              <a:buNone/>
              <a:defRPr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BC7BBC-B859-48D5-B79B-78D8B813EBDE}" type="datetime1">
              <a:rPr kumimoji="1" lang="ja-JP" altLang="en-US" smtClean="0"/>
              <a:pPr/>
              <a:t>2015/4/21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NIT, Nara </a:t>
            </a:r>
            <a:r>
              <a:rPr kumimoji="1" lang="ja-JP" altLang="en-US" smtClean="0"/>
              <a:t>情報工学実験</a:t>
            </a:r>
            <a:r>
              <a:rPr kumimoji="1" lang="en-US" altLang="ja-JP" smtClean="0"/>
              <a:t>3</a:t>
            </a:r>
            <a:endParaRPr kumimoji="1" lang="ja-JP" altLang="en-US"/>
          </a:p>
        </p:txBody>
      </p:sp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D2D8002D-B5B0-4BAC-B1F6-782DDCCE6D9C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dirty="0" smtClean="0"/>
              <a:t>マスター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  <a:p>
            <a:pPr lvl="2"/>
            <a:r>
              <a:rPr lang="ja-JP" altLang="en-US" dirty="0" smtClean="0"/>
              <a:t>第 </a:t>
            </a:r>
            <a:r>
              <a:rPr lang="en-US" altLang="ja-JP" dirty="0" smtClean="0"/>
              <a:t>3 </a:t>
            </a:r>
            <a:r>
              <a:rPr lang="ja-JP" altLang="en-US" dirty="0" smtClean="0"/>
              <a:t>レベル</a:t>
            </a:r>
          </a:p>
          <a:p>
            <a:pPr lvl="3"/>
            <a:r>
              <a:rPr lang="ja-JP" altLang="en-US" dirty="0" smtClean="0"/>
              <a:t>第 </a:t>
            </a:r>
            <a:r>
              <a:rPr lang="en-US" altLang="ja-JP" dirty="0" smtClean="0"/>
              <a:t>4 </a:t>
            </a:r>
            <a:r>
              <a:rPr lang="ja-JP" altLang="en-US" dirty="0" smtClean="0"/>
              <a:t>レベル</a:t>
            </a:r>
          </a:p>
          <a:p>
            <a:pPr lvl="4"/>
            <a:r>
              <a:rPr lang="ja-JP" altLang="en-US" dirty="0" smtClean="0"/>
              <a:t>第 </a:t>
            </a:r>
            <a:r>
              <a:rPr lang="en-US" altLang="ja-JP" dirty="0" smtClean="0"/>
              <a:t>5 </a:t>
            </a:r>
            <a:r>
              <a:rPr lang="ja-JP" altLang="en-US" dirty="0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978969-56A1-426A-96C5-2FF7FE07FC70}" type="datetime1">
              <a:rPr kumimoji="1" lang="ja-JP" altLang="en-US" smtClean="0"/>
              <a:pPr/>
              <a:t>2015/4/21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NIT, Nara </a:t>
            </a:r>
            <a:r>
              <a:rPr kumimoji="1" lang="ja-JP" altLang="en-US" smtClean="0"/>
              <a:t>情報工学実験</a:t>
            </a:r>
            <a:r>
              <a:rPr kumimoji="1" lang="en-US" altLang="ja-JP" smtClean="0"/>
              <a:t>3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47800"/>
            <a:ext cx="7772400" cy="4321175"/>
          </a:xfrm>
        </p:spPr>
        <p:txBody>
          <a:bodyPr anchor="ctr">
            <a:noAutofit/>
          </a:bodyPr>
          <a:lstStyle>
            <a:lvl1pPr algn="l">
              <a:lnSpc>
                <a:spcPct val="100000"/>
              </a:lnSpc>
              <a:defRPr sz="8800" b="0" cap="all" spc="-80" baseline="0">
                <a:solidFill>
                  <a:schemeClr val="tx1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28601"/>
            <a:ext cx="7772400" cy="1066800"/>
          </a:xfrm>
        </p:spPr>
        <p:txBody>
          <a:bodyPr anchor="b"/>
          <a:lstStyle>
            <a:lvl1pPr marL="0" indent="0">
              <a:buNone/>
              <a:defRPr sz="2000"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F99A60-7D28-4A21-9DDE-F2B0988543F9}" type="datetime1">
              <a:rPr kumimoji="1" lang="ja-JP" altLang="en-US" smtClean="0"/>
              <a:pPr/>
              <a:t>2015/4/21</a:t>
            </a:fld>
            <a:endParaRPr kumimoji="1" lang="ja-JP" alt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kumimoji="1" lang="en-US" altLang="ja-JP" smtClean="0"/>
              <a:t>NIT, Nara </a:t>
            </a:r>
            <a:r>
              <a:rPr kumimoji="1" lang="ja-JP" altLang="en-US" smtClean="0"/>
              <a:t>情報工学実験</a:t>
            </a:r>
            <a:r>
              <a:rPr kumimoji="1" lang="en-US" altLang="ja-JP" smtClean="0"/>
              <a:t>3</a:t>
            </a:r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816C9-E1E6-41BF-B664-C918BDCCCFE6}" type="datetime1">
              <a:rPr kumimoji="1" lang="ja-JP" altLang="en-US" smtClean="0"/>
              <a:pPr/>
              <a:t>2015/4/21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NIT, Nara </a:t>
            </a:r>
            <a:r>
              <a:rPr kumimoji="1" lang="ja-JP" altLang="en-US" smtClean="0"/>
              <a:t>情報工学実験</a:t>
            </a:r>
            <a:r>
              <a:rPr kumimoji="1" lang="en-US" altLang="ja-JP" smtClean="0"/>
              <a:t>3</a:t>
            </a:r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2C204B-FB58-494A-A43A-4552A974B84F}" type="datetime1">
              <a:rPr kumimoji="1" lang="ja-JP" altLang="en-US" smtClean="0"/>
              <a:pPr/>
              <a:t>2015/4/21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NIT, Nara </a:t>
            </a:r>
            <a:r>
              <a:rPr kumimoji="1" lang="ja-JP" altLang="en-US" smtClean="0"/>
              <a:t>情報工学実験</a:t>
            </a:r>
            <a:r>
              <a:rPr kumimoji="1" lang="en-US" altLang="ja-JP" smtClean="0"/>
              <a:t>3</a:t>
            </a:r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1520" y="152718"/>
            <a:ext cx="8496944" cy="104403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ja-JP" altLang="en-US" dirty="0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1520" y="1371600"/>
            <a:ext cx="8496944" cy="50097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dirty="0" smtClean="0"/>
              <a:t>マスター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  <a:p>
            <a:pPr lvl="2"/>
            <a:r>
              <a:rPr lang="ja-JP" altLang="en-US" dirty="0" smtClean="0"/>
              <a:t>第 </a:t>
            </a:r>
            <a:r>
              <a:rPr lang="en-US" altLang="ja-JP" dirty="0" smtClean="0"/>
              <a:t>3 </a:t>
            </a:r>
            <a:r>
              <a:rPr lang="ja-JP" altLang="en-US" dirty="0" smtClean="0"/>
              <a:t>レベル</a:t>
            </a:r>
          </a:p>
          <a:p>
            <a:pPr lvl="3"/>
            <a:r>
              <a:rPr lang="ja-JP" altLang="en-US" dirty="0" smtClean="0"/>
              <a:t>第 </a:t>
            </a:r>
            <a:r>
              <a:rPr lang="en-US" altLang="ja-JP" dirty="0" smtClean="0"/>
              <a:t>4 </a:t>
            </a:r>
            <a:r>
              <a:rPr lang="ja-JP" altLang="en-US" dirty="0" smtClean="0"/>
              <a:t>レベル</a:t>
            </a:r>
          </a:p>
          <a:p>
            <a:pPr lvl="4"/>
            <a:r>
              <a:rPr lang="ja-JP" altLang="en-US" dirty="0" smtClean="0"/>
              <a:t>第 </a:t>
            </a:r>
            <a:r>
              <a:rPr lang="en-US" altLang="ja-JP" dirty="0" smtClean="0"/>
              <a:t>5 </a:t>
            </a:r>
            <a:r>
              <a:rPr lang="ja-JP" altLang="en-US" dirty="0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0" y="6508576"/>
            <a:ext cx="3429000" cy="304800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E514BBA2-228F-4028-9D67-96690DAD6A4C}" type="datetime1">
              <a:rPr kumimoji="1" lang="ja-JP" altLang="en-US" smtClean="0"/>
              <a:pPr/>
              <a:t>2015/4/21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1520" y="6529531"/>
            <a:ext cx="3429000" cy="28384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r>
              <a:rPr kumimoji="1" lang="en-US" altLang="ja-JP" dirty="0" smtClean="0"/>
              <a:t>NIT, Nara </a:t>
            </a:r>
            <a:r>
              <a:rPr kumimoji="1" lang="ja-JP" altLang="en-US" dirty="0" smtClean="0"/>
              <a:t>情報工学実験</a:t>
            </a:r>
            <a:r>
              <a:rPr kumimoji="1" lang="en-US" altLang="ja-JP" dirty="0" smtClean="0"/>
              <a:t>3</a:t>
            </a:r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16416" y="6453336"/>
            <a:ext cx="67436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00" b="1">
                <a:solidFill>
                  <a:schemeClr val="tx2"/>
                </a:solidFill>
              </a:defRPr>
            </a:lvl1pPr>
          </a:lstStyle>
          <a:p>
            <a:fld id="{D2D8002D-B5B0-4BAC-B1F6-782DDCCE6D9C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  <p:sp>
        <p:nvSpPr>
          <p:cNvPr id="7" name="Rectangle 6"/>
          <p:cNvSpPr/>
          <p:nvPr/>
        </p:nvSpPr>
        <p:spPr>
          <a:xfrm>
            <a:off x="9001124" y="0"/>
            <a:ext cx="142876" cy="13716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9001124" y="1371600"/>
            <a:ext cx="142876" cy="54864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6" r:id="rId4"/>
    <p:sldLayoutId id="2147483667" r:id="rId5"/>
  </p:sldLayoutIdLst>
  <p:timing>
    <p:tnLst>
      <p:par>
        <p:cTn id="1" dur="indefinite" restart="never" nodeType="tmRoot"/>
      </p:par>
    </p:tnLst>
  </p:timing>
  <p:hf hdr="0" dt="0"/>
  <p:txStyles>
    <p:titleStyle>
      <a:lvl1pPr algn="l" defTabSz="914400" rtl="0" eaLnBrk="1" latinLnBrk="0" hangingPunct="1">
        <a:spcBef>
          <a:spcPct val="0"/>
        </a:spcBef>
        <a:buNone/>
        <a:defRPr kumimoji="1" sz="4000" kern="1200" cap="none" spc="-6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65113" indent="-265113" algn="l" defTabSz="9144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kumimoji="1" sz="32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360363" indent="-182563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62865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9017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66813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kumimoji="1" sz="18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://uguisu.skr.jp/othello/" TargetMode="External"/><Relationship Id="rId2" Type="http://schemas.openxmlformats.org/officeDocument/2006/relationships/hyperlink" Target="http://bassy84.net/othello.banmen.html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uguisu.skr.jp/othello/mobil.html" TargetMode="External"/><Relationship Id="rId4" Type="http://schemas.openxmlformats.org/officeDocument/2006/relationships/hyperlink" Target="http://bassy84.net/othello.kaihoudo.html" TargetMode="Externa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457200" y="404664"/>
            <a:ext cx="7772400" cy="2520280"/>
          </a:xfrm>
        </p:spPr>
        <p:txBody>
          <a:bodyPr/>
          <a:lstStyle/>
          <a:p>
            <a:r>
              <a:rPr lang="en-US" altLang="ja-JP" dirty="0" smtClean="0"/>
              <a:t>2015-4-18</a:t>
            </a:r>
            <a:br>
              <a:rPr lang="en-US" altLang="ja-JP" dirty="0" smtClean="0"/>
            </a:br>
            <a:r>
              <a:rPr lang="en-US" altLang="ja-JP" dirty="0" smtClean="0"/>
              <a:t>4</a:t>
            </a:r>
            <a:r>
              <a:rPr lang="ja-JP" altLang="en-US" dirty="0" smtClean="0"/>
              <a:t>年実験 プログラミング演習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en-US" altLang="ja-JP" dirty="0" smtClean="0"/>
              <a:t>AI</a:t>
            </a:r>
            <a:r>
              <a:rPr lang="ja-JP" altLang="en-US" dirty="0" smtClean="0"/>
              <a:t>編</a:t>
            </a:r>
            <a:endParaRPr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7504" y="2996952"/>
            <a:ext cx="8784976" cy="3362672"/>
          </a:xfrm>
        </p:spPr>
        <p:txBody>
          <a:bodyPr>
            <a:noAutofit/>
          </a:bodyPr>
          <a:lstStyle/>
          <a:p>
            <a:r>
              <a:rPr lang="en-US" altLang="ja-JP" sz="2800" dirty="0"/>
              <a:t>AI</a:t>
            </a:r>
            <a:r>
              <a:rPr lang="ja-JP" altLang="ja-JP" sz="2800" dirty="0"/>
              <a:t>モジュール</a:t>
            </a:r>
            <a:r>
              <a:rPr lang="ja-JP" altLang="en-US" sz="2800" dirty="0"/>
              <a:t>の作成</a:t>
            </a:r>
            <a:r>
              <a:rPr lang="ja-JP" altLang="ja-JP" sz="2800" dirty="0" smtClean="0">
                <a:latin typeface="+mn-ea"/>
              </a:rPr>
              <a:t>に</a:t>
            </a:r>
            <a:r>
              <a:rPr lang="ja-JP" altLang="ja-JP" sz="2800" dirty="0">
                <a:latin typeface="+mn-ea"/>
              </a:rPr>
              <a:t>関する</a:t>
            </a:r>
            <a:r>
              <a:rPr lang="ja-JP" altLang="ja-JP" sz="2800" dirty="0" smtClean="0">
                <a:latin typeface="+mn-ea"/>
              </a:rPr>
              <a:t>実験</a:t>
            </a:r>
            <a:r>
              <a:rPr lang="ja-JP" altLang="en-US" sz="2800" dirty="0" smtClean="0">
                <a:latin typeface="+mn-ea"/>
              </a:rPr>
              <a:t>（</a:t>
            </a:r>
            <a:r>
              <a:rPr lang="ja-JP" altLang="en-US" sz="2800" dirty="0">
                <a:latin typeface="+mn-ea"/>
              </a:rPr>
              <a:t>担当</a:t>
            </a:r>
            <a:r>
              <a:rPr lang="ja-JP" altLang="en-US" sz="2800" dirty="0" smtClean="0">
                <a:latin typeface="+mn-ea"/>
              </a:rPr>
              <a:t>：山口智）</a:t>
            </a:r>
            <a:endParaRPr lang="en-US" altLang="ja-JP" sz="2800" dirty="0" smtClean="0">
              <a:latin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モデル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ja-JP" altLang="en-US" dirty="0"/>
              <a:t>プログラムが</a:t>
            </a:r>
            <a:r>
              <a:rPr lang="ja-JP" altLang="en-US" dirty="0" smtClean="0"/>
              <a:t>扱うデータを表す</a:t>
            </a:r>
            <a:endParaRPr lang="en-US" altLang="ja-JP" dirty="0" smtClean="0"/>
          </a:p>
          <a:p>
            <a:pPr lvl="1"/>
            <a:r>
              <a:rPr lang="en-US" altLang="ja-JP" dirty="0"/>
              <a:t>1</a:t>
            </a:r>
            <a:r>
              <a:rPr lang="ja-JP" altLang="en-US" dirty="0" err="1" smtClean="0"/>
              <a:t>つの</a:t>
            </a:r>
            <a:r>
              <a:rPr lang="ja-JP" altLang="en-US" dirty="0" smtClean="0"/>
              <a:t>概念を</a:t>
            </a:r>
            <a:r>
              <a:rPr lang="en-US" altLang="ja-JP" dirty="0" smtClean="0"/>
              <a:t>1</a:t>
            </a:r>
            <a:r>
              <a:rPr lang="ja-JP" altLang="en-US" dirty="0" err="1" smtClean="0"/>
              <a:t>つの</a:t>
            </a:r>
            <a:r>
              <a:rPr lang="ja-JP" altLang="en-US" dirty="0" smtClean="0"/>
              <a:t>クラスで表現する</a:t>
            </a:r>
            <a:endParaRPr lang="en-US" altLang="ja-JP" dirty="0" smtClean="0"/>
          </a:p>
          <a:p>
            <a:pPr lvl="3"/>
            <a:endParaRPr lang="en-US" altLang="ja-JP" dirty="0"/>
          </a:p>
          <a:p>
            <a:pPr lvl="3"/>
            <a:endParaRPr lang="en-US" altLang="ja-JP" dirty="0" smtClean="0"/>
          </a:p>
          <a:p>
            <a:pPr lvl="3"/>
            <a:endParaRPr lang="en-US" altLang="ja-JP" dirty="0"/>
          </a:p>
          <a:p>
            <a:r>
              <a:rPr lang="ja-JP" altLang="en-US" dirty="0" smtClean="0"/>
              <a:t>オセロゲームの場合，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en-US" altLang="ja-JP" dirty="0" smtClean="0">
                <a:solidFill>
                  <a:srgbClr val="00B050"/>
                </a:solidFill>
              </a:rPr>
              <a:t>Board</a:t>
            </a:r>
            <a:r>
              <a:rPr lang="ja-JP" altLang="en-US" dirty="0" smtClean="0">
                <a:solidFill>
                  <a:srgbClr val="00B050"/>
                </a:solidFill>
              </a:rPr>
              <a:t>（盤面），</a:t>
            </a:r>
            <a:r>
              <a:rPr lang="en-US" altLang="ja-JP" dirty="0" smtClean="0">
                <a:solidFill>
                  <a:srgbClr val="00B050"/>
                </a:solidFill>
              </a:rPr>
              <a:t/>
            </a:r>
            <a:br>
              <a:rPr lang="en-US" altLang="ja-JP" dirty="0" smtClean="0">
                <a:solidFill>
                  <a:srgbClr val="00B050"/>
                </a:solidFill>
              </a:rPr>
            </a:br>
            <a:r>
              <a:rPr lang="en-US" altLang="ja-JP" dirty="0" smtClean="0">
                <a:solidFill>
                  <a:srgbClr val="00B050"/>
                </a:solidFill>
              </a:rPr>
              <a:t>Cell</a:t>
            </a:r>
            <a:r>
              <a:rPr lang="ja-JP" altLang="en-US" dirty="0" smtClean="0">
                <a:solidFill>
                  <a:srgbClr val="00B050"/>
                </a:solidFill>
              </a:rPr>
              <a:t>（ます），</a:t>
            </a:r>
            <a:r>
              <a:rPr lang="en-US" altLang="ja-JP" dirty="0" smtClean="0">
                <a:solidFill>
                  <a:srgbClr val="00B050"/>
                </a:solidFill>
              </a:rPr>
              <a:t/>
            </a:r>
            <a:br>
              <a:rPr lang="en-US" altLang="ja-JP" dirty="0" smtClean="0">
                <a:solidFill>
                  <a:srgbClr val="00B050"/>
                </a:solidFill>
              </a:rPr>
            </a:br>
            <a:r>
              <a:rPr lang="en-US" altLang="ja-JP" dirty="0" smtClean="0">
                <a:solidFill>
                  <a:srgbClr val="00B050"/>
                </a:solidFill>
              </a:rPr>
              <a:t>Place</a:t>
            </a:r>
            <a:r>
              <a:rPr lang="ja-JP" altLang="en-US" dirty="0" smtClean="0">
                <a:solidFill>
                  <a:srgbClr val="00B050"/>
                </a:solidFill>
              </a:rPr>
              <a:t>（置く場所）</a:t>
            </a:r>
            <a:endParaRPr lang="en-US" altLang="ja-JP" dirty="0" smtClean="0">
              <a:solidFill>
                <a:srgbClr val="00B050"/>
              </a:solidFill>
            </a:endParaRPr>
          </a:p>
          <a:p>
            <a:pPr lvl="2"/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dirty="0" smtClean="0"/>
              <a:t>NIT, Nara </a:t>
            </a:r>
            <a:r>
              <a:rPr kumimoji="1" lang="ja-JP" altLang="en-US" dirty="0" smtClean="0"/>
              <a:t>情報工学実験</a:t>
            </a:r>
            <a:r>
              <a:rPr kumimoji="1" lang="en-US" altLang="ja-JP" dirty="0" smtClean="0"/>
              <a:t>3</a:t>
            </a:r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10</a:t>
            </a:fld>
            <a:endParaRPr kumimoji="1" lang="ja-JP" altLang="en-US"/>
          </a:p>
        </p:txBody>
      </p:sp>
      <p:graphicFrame>
        <p:nvGraphicFramePr>
          <p:cNvPr id="6" name="表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50934322"/>
              </p:ext>
            </p:extLst>
          </p:nvPr>
        </p:nvGraphicFramePr>
        <p:xfrm>
          <a:off x="683568" y="2564904"/>
          <a:ext cx="7138035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60240"/>
                <a:gridCol w="4977795"/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システム</a:t>
                      </a:r>
                      <a:endParaRPr kumimoji="1" lang="ja-JP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モデルとして必要なクラス</a:t>
                      </a:r>
                      <a:endParaRPr kumimoji="1" lang="ja-JP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成績管理システム</a:t>
                      </a:r>
                      <a:endParaRPr kumimoji="1" lang="ja-JP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学生，講義，受講</a:t>
                      </a:r>
                      <a:endParaRPr kumimoji="1" lang="ja-JP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メーラ</a:t>
                      </a:r>
                      <a:endParaRPr kumimoji="1" lang="ja-JP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メール，アドレス帳，アカウント</a:t>
                      </a:r>
                      <a:endParaRPr kumimoji="1" lang="ja-JP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7" name="図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4512" y="4243858"/>
            <a:ext cx="3291904" cy="2569518"/>
          </a:xfrm>
          <a:prstGeom prst="rect">
            <a:avLst/>
          </a:prstGeom>
        </p:spPr>
      </p:pic>
      <p:sp>
        <p:nvSpPr>
          <p:cNvPr id="8" name="角丸四角形 7"/>
          <p:cNvSpPr/>
          <p:nvPr/>
        </p:nvSpPr>
        <p:spPr>
          <a:xfrm>
            <a:off x="4716016" y="4725144"/>
            <a:ext cx="1584176" cy="1584176"/>
          </a:xfrm>
          <a:prstGeom prst="round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角丸四角形 8"/>
          <p:cNvSpPr/>
          <p:nvPr/>
        </p:nvSpPr>
        <p:spPr>
          <a:xfrm>
            <a:off x="7452320" y="5733255"/>
            <a:ext cx="936104" cy="587449"/>
          </a:xfrm>
          <a:prstGeom prst="round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73574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ビュー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ja-JP" altLang="en-US" dirty="0"/>
              <a:t>ユーザにデータを表示する</a:t>
            </a:r>
          </a:p>
          <a:p>
            <a:pPr lvl="1"/>
            <a:r>
              <a:rPr lang="en-US" altLang="ja-JP" dirty="0" smtClean="0"/>
              <a:t>GUI</a:t>
            </a:r>
            <a:r>
              <a:rPr lang="ja-JP" altLang="en-US" dirty="0" smtClean="0"/>
              <a:t>アプリの場合，各種</a:t>
            </a:r>
            <a:r>
              <a:rPr lang="en-US" altLang="ja-JP" dirty="0" smtClean="0"/>
              <a:t>Form</a:t>
            </a:r>
            <a:r>
              <a:rPr lang="ja-JP" altLang="en-US" dirty="0" smtClean="0"/>
              <a:t>がビューになる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モデルクラスのもつ情報を文字や画像，図で表示</a:t>
            </a:r>
            <a:endParaRPr lang="en-US" altLang="ja-JP" dirty="0" smtClean="0"/>
          </a:p>
          <a:p>
            <a:pPr lvl="2"/>
            <a:r>
              <a:rPr lang="ja-JP" altLang="en-US" dirty="0" smtClean="0"/>
              <a:t>コントローラに呼び出され，モデル（の情報）を表示</a:t>
            </a:r>
            <a:endParaRPr lang="en-US" altLang="ja-JP" dirty="0" smtClean="0"/>
          </a:p>
          <a:p>
            <a:pPr lvl="2"/>
            <a:r>
              <a:rPr lang="ja-JP" altLang="en-US" dirty="0"/>
              <a:t>データの処理は</a:t>
            </a:r>
            <a:r>
              <a:rPr lang="ja-JP" altLang="en-US" dirty="0" smtClean="0"/>
              <a:t>しない（</a:t>
            </a:r>
            <a:r>
              <a:rPr lang="ja-JP" altLang="en-US" dirty="0"/>
              <a:t>受け取って表示だけ</a:t>
            </a:r>
            <a:r>
              <a:rPr lang="ja-JP" altLang="en-US" dirty="0" smtClean="0"/>
              <a:t>）</a:t>
            </a:r>
            <a:endParaRPr lang="en-US" altLang="ja-JP" dirty="0" smtClean="0"/>
          </a:p>
          <a:p>
            <a:r>
              <a:rPr lang="ja-JP" altLang="en-US" dirty="0" smtClean="0">
                <a:solidFill>
                  <a:srgbClr val="0070C0"/>
                </a:solidFill>
              </a:rPr>
              <a:t>オセロゲームの場合，</a:t>
            </a:r>
            <a:r>
              <a:rPr lang="en-US" altLang="ja-JP" dirty="0" smtClean="0">
                <a:solidFill>
                  <a:srgbClr val="0070C0"/>
                </a:solidFill>
              </a:rPr>
              <a:t/>
            </a:r>
            <a:br>
              <a:rPr lang="en-US" altLang="ja-JP" dirty="0" smtClean="0">
                <a:solidFill>
                  <a:srgbClr val="0070C0"/>
                </a:solidFill>
              </a:rPr>
            </a:br>
            <a:r>
              <a:rPr lang="en-US" altLang="ja-JP" dirty="0" smtClean="0">
                <a:solidFill>
                  <a:srgbClr val="0070C0"/>
                </a:solidFill>
              </a:rPr>
              <a:t>Program</a:t>
            </a:r>
            <a:r>
              <a:rPr lang="ja-JP" altLang="en-US" dirty="0" smtClean="0">
                <a:solidFill>
                  <a:srgbClr val="0070C0"/>
                </a:solidFill>
              </a:rPr>
              <a:t>と</a:t>
            </a:r>
            <a:r>
              <a:rPr lang="en-US" altLang="ja-JP" dirty="0" err="1" smtClean="0">
                <a:solidFill>
                  <a:srgbClr val="0070C0"/>
                </a:solidFill>
              </a:rPr>
              <a:t>MainForm</a:t>
            </a:r>
            <a:endParaRPr lang="en-US" altLang="ja-JP" dirty="0">
              <a:solidFill>
                <a:srgbClr val="0070C0"/>
              </a:solidFill>
            </a:endParaRPr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NIT, Nara </a:t>
            </a:r>
            <a:r>
              <a:rPr kumimoji="1" lang="ja-JP" altLang="en-US" smtClean="0"/>
              <a:t>情報工学実験</a:t>
            </a:r>
            <a:r>
              <a:rPr kumimoji="1" lang="en-US" altLang="ja-JP" smtClean="0"/>
              <a:t>3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11</a:t>
            </a:fld>
            <a:endParaRPr kumimoji="1" lang="ja-JP" altLang="en-US"/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4512" y="4243858"/>
            <a:ext cx="3291904" cy="2569518"/>
          </a:xfrm>
          <a:prstGeom prst="rect">
            <a:avLst/>
          </a:prstGeom>
        </p:spPr>
      </p:pic>
      <p:sp>
        <p:nvSpPr>
          <p:cNvPr id="7" name="角丸四角形 6"/>
          <p:cNvSpPr/>
          <p:nvPr/>
        </p:nvSpPr>
        <p:spPr>
          <a:xfrm>
            <a:off x="5436096" y="4149080"/>
            <a:ext cx="2592288" cy="792088"/>
          </a:xfrm>
          <a:prstGeom prst="roundRect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08520" y="4941168"/>
            <a:ext cx="4341712" cy="44864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角丸四角形吹き出し 8"/>
          <p:cNvSpPr/>
          <p:nvPr/>
        </p:nvSpPr>
        <p:spPr>
          <a:xfrm>
            <a:off x="3615988" y="4916549"/>
            <a:ext cx="936104" cy="612068"/>
          </a:xfrm>
          <a:prstGeom prst="wedgeRoundRectCallout">
            <a:avLst>
              <a:gd name="adj1" fmla="val -71818"/>
              <a:gd name="adj2" fmla="val 32032"/>
              <a:gd name="adj3" fmla="val 16667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ja-JP" altLang="en-US" sz="2400" dirty="0"/>
              <a:t>これ</a:t>
            </a:r>
            <a:endParaRPr kumimoji="1"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3575731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コントローラ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51520" y="1371600"/>
            <a:ext cx="8496944" cy="5225752"/>
          </a:xfrm>
        </p:spPr>
        <p:txBody>
          <a:bodyPr>
            <a:normAutofit lnSpcReduction="10000"/>
          </a:bodyPr>
          <a:lstStyle/>
          <a:p>
            <a:r>
              <a:rPr lang="ja-JP" altLang="en-US" dirty="0" smtClean="0"/>
              <a:t>ユーザの操作を受け付け，必要な処理をする</a:t>
            </a:r>
            <a:endParaRPr lang="en-US" altLang="ja-JP" dirty="0" smtClean="0"/>
          </a:p>
          <a:p>
            <a:pPr lvl="1"/>
            <a:r>
              <a:rPr kumimoji="1" lang="en-US" altLang="ja-JP" dirty="0" smtClean="0"/>
              <a:t>GUI</a:t>
            </a:r>
            <a:r>
              <a:rPr kumimoji="1" lang="ja-JP" altLang="en-US" dirty="0" smtClean="0"/>
              <a:t>が受け取るイベントや，システムの状況に合わせて対応するコントローラを呼び出し，処理する</a:t>
            </a:r>
            <a:endParaRPr kumimoji="1" lang="en-US" altLang="ja-JP" dirty="0" smtClean="0"/>
          </a:p>
          <a:p>
            <a:r>
              <a:rPr kumimoji="1" lang="ja-JP" altLang="en-US" dirty="0" smtClean="0">
                <a:solidFill>
                  <a:srgbClr val="FF0000"/>
                </a:solidFill>
              </a:rPr>
              <a:t>オセロゲームの場合，</a:t>
            </a:r>
            <a:r>
              <a:rPr kumimoji="1" lang="en-US" altLang="ja-JP" dirty="0" smtClean="0">
                <a:solidFill>
                  <a:srgbClr val="FF0000"/>
                </a:solidFill>
              </a:rPr>
              <a:t/>
            </a:r>
            <a:br>
              <a:rPr kumimoji="1" lang="en-US" altLang="ja-JP" dirty="0" smtClean="0">
                <a:solidFill>
                  <a:srgbClr val="FF0000"/>
                </a:solidFill>
              </a:rPr>
            </a:br>
            <a:r>
              <a:rPr kumimoji="1" lang="en-US" altLang="ja-JP" dirty="0" err="1" smtClean="0">
                <a:solidFill>
                  <a:srgbClr val="FF0000"/>
                </a:solidFill>
              </a:rPr>
              <a:t>GameController</a:t>
            </a:r>
            <a:r>
              <a:rPr kumimoji="1" lang="ja-JP" altLang="en-US" dirty="0" err="1" smtClean="0">
                <a:solidFill>
                  <a:srgbClr val="FF0000"/>
                </a:solidFill>
              </a:rPr>
              <a:t>，</a:t>
            </a:r>
            <a:r>
              <a:rPr kumimoji="1" lang="ja-JP" altLang="en-US" dirty="0" smtClean="0">
                <a:solidFill>
                  <a:srgbClr val="FF0000"/>
                </a:solidFill>
              </a:rPr>
              <a:t>各種</a:t>
            </a:r>
            <a:r>
              <a:rPr kumimoji="1" lang="en-US" altLang="ja-JP" dirty="0" smtClean="0">
                <a:solidFill>
                  <a:srgbClr val="FF0000"/>
                </a:solidFill>
              </a:rPr>
              <a:t>AI</a:t>
            </a:r>
          </a:p>
          <a:p>
            <a:pPr lvl="1"/>
            <a:r>
              <a:rPr lang="ja-JP" altLang="en-US" dirty="0"/>
              <a:t>ゲームの進行を管理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クリックで呼び出すメソッドや，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ゲーム開始・終了時に呼び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出されるメソッドを持つ</a:t>
            </a:r>
            <a:endParaRPr lang="en-US" altLang="ja-JP" dirty="0" smtClean="0"/>
          </a:p>
          <a:p>
            <a:pPr lvl="1"/>
            <a:r>
              <a:rPr lang="en-US" altLang="ja-JP" dirty="0" smtClean="0"/>
              <a:t>AI</a:t>
            </a:r>
            <a:r>
              <a:rPr lang="ja-JP" altLang="en-US" dirty="0" smtClean="0"/>
              <a:t>の手番ごとに</a:t>
            </a:r>
            <a:r>
              <a:rPr lang="ja-JP" altLang="en-US" dirty="0"/>
              <a:t>置く場所</a:t>
            </a:r>
            <a:r>
              <a:rPr lang="ja-JP" altLang="en-US" dirty="0" smtClean="0"/>
              <a:t>を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決める</a:t>
            </a:r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NIT, Nara </a:t>
            </a:r>
            <a:r>
              <a:rPr kumimoji="1" lang="ja-JP" altLang="en-US" smtClean="0"/>
              <a:t>情報工学実験</a:t>
            </a:r>
            <a:r>
              <a:rPr kumimoji="1" lang="en-US" altLang="ja-JP" smtClean="0"/>
              <a:t>3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12</a:t>
            </a:fld>
            <a:endParaRPr kumimoji="1" lang="ja-JP" altLang="en-US"/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4512" y="4243858"/>
            <a:ext cx="3291904" cy="2569518"/>
          </a:xfrm>
          <a:prstGeom prst="rect">
            <a:avLst/>
          </a:prstGeom>
        </p:spPr>
      </p:pic>
      <p:sp>
        <p:nvSpPr>
          <p:cNvPr id="7" name="角丸四角形 6"/>
          <p:cNvSpPr/>
          <p:nvPr/>
        </p:nvSpPr>
        <p:spPr>
          <a:xfrm>
            <a:off x="6804247" y="5229200"/>
            <a:ext cx="1296145" cy="547903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角丸四角形 7"/>
          <p:cNvSpPr/>
          <p:nvPr/>
        </p:nvSpPr>
        <p:spPr>
          <a:xfrm>
            <a:off x="6084168" y="6165304"/>
            <a:ext cx="2304256" cy="648072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80462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MVC</a:t>
            </a:r>
            <a:r>
              <a:rPr kumimoji="1" lang="ja-JP" altLang="en-US" dirty="0" smtClean="0"/>
              <a:t>モデルの利点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 smtClean="0"/>
              <a:t>単純で理解しやすい</a:t>
            </a:r>
            <a:endParaRPr kumimoji="1" lang="en-US" altLang="ja-JP" dirty="0" smtClean="0"/>
          </a:p>
          <a:p>
            <a:pPr lvl="1"/>
            <a:r>
              <a:rPr kumimoji="1" lang="ja-JP" altLang="en-US" dirty="0" smtClean="0"/>
              <a:t>クラスは必ず</a:t>
            </a:r>
            <a:r>
              <a:rPr kumimoji="1" lang="en-US" altLang="ja-JP" dirty="0" smtClean="0"/>
              <a:t>M, V, C</a:t>
            </a:r>
            <a:r>
              <a:rPr kumimoji="1" lang="ja-JP" altLang="en-US" dirty="0" smtClean="0"/>
              <a:t>のいずれかに属する</a:t>
            </a:r>
            <a:endParaRPr kumimoji="1" lang="en-US" altLang="ja-JP" dirty="0" smtClean="0"/>
          </a:p>
          <a:p>
            <a:endParaRPr kumimoji="1" lang="en-US" altLang="ja-JP" dirty="0" smtClean="0"/>
          </a:p>
          <a:p>
            <a:r>
              <a:rPr kumimoji="1" lang="en-US" altLang="ja-JP" dirty="0" smtClean="0"/>
              <a:t>Model</a:t>
            </a:r>
            <a:r>
              <a:rPr kumimoji="1" lang="ja-JP" altLang="en-US" dirty="0" smtClean="0"/>
              <a:t>に汎用性がある</a:t>
            </a:r>
            <a:endParaRPr kumimoji="1" lang="en-US" altLang="ja-JP" dirty="0" smtClean="0"/>
          </a:p>
          <a:p>
            <a:pPr lvl="1"/>
            <a:r>
              <a:rPr kumimoji="1" lang="en-US" altLang="ja-JP" dirty="0" smtClean="0"/>
              <a:t>GUI</a:t>
            </a:r>
            <a:r>
              <a:rPr kumimoji="1" lang="ja-JP" altLang="en-US" dirty="0" smtClean="0"/>
              <a:t>を変えたり，処理方法を変えても</a:t>
            </a:r>
            <a:r>
              <a:rPr kumimoji="1" lang="en-US" altLang="ja-JP" dirty="0" smtClean="0"/>
              <a:t>Model</a:t>
            </a:r>
            <a:r>
              <a:rPr kumimoji="1" lang="ja-JP" altLang="en-US" dirty="0" smtClean="0"/>
              <a:t>は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ja-JP" altLang="en-US" dirty="0" smtClean="0"/>
              <a:t>変更しなくて良い</a:t>
            </a:r>
            <a:endParaRPr kumimoji="1" lang="en-US" altLang="ja-JP" dirty="0" smtClean="0"/>
          </a:p>
          <a:p>
            <a:pPr lvl="2"/>
            <a:r>
              <a:rPr lang="ja-JP" altLang="en-US" dirty="0"/>
              <a:t>バージョンアップ</a:t>
            </a:r>
            <a:r>
              <a:rPr lang="ja-JP" altLang="en-US" dirty="0" smtClean="0"/>
              <a:t>や他の</a:t>
            </a:r>
            <a:r>
              <a:rPr lang="en-US" altLang="ja-JP" dirty="0" smtClean="0"/>
              <a:t>OS</a:t>
            </a:r>
            <a:r>
              <a:rPr lang="ja-JP" altLang="en-US" dirty="0" err="1" smtClean="0"/>
              <a:t>への</a:t>
            </a:r>
            <a:r>
              <a:rPr lang="ja-JP" altLang="en-US" dirty="0" smtClean="0"/>
              <a:t>移行がしやすい</a:t>
            </a:r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NIT, Nara </a:t>
            </a:r>
            <a:r>
              <a:rPr kumimoji="1" lang="ja-JP" altLang="en-US" smtClean="0"/>
              <a:t>情報工学実験</a:t>
            </a:r>
            <a:r>
              <a:rPr kumimoji="1" lang="en-US" altLang="ja-JP" smtClean="0"/>
              <a:t>3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13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26102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オセロゲームにおけるモデル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51520" y="1371600"/>
            <a:ext cx="8496944" cy="5081736"/>
          </a:xfrm>
        </p:spPr>
        <p:txBody>
          <a:bodyPr>
            <a:normAutofit lnSpcReduction="10000"/>
          </a:bodyPr>
          <a:lstStyle/>
          <a:p>
            <a:r>
              <a:rPr kumimoji="1" lang="en-US" altLang="ja-JP" dirty="0" smtClean="0"/>
              <a:t>Board</a:t>
            </a:r>
            <a:r>
              <a:rPr kumimoji="1" lang="ja-JP" altLang="en-US" dirty="0" smtClean="0"/>
              <a:t>は盤面全体</a:t>
            </a:r>
            <a:endParaRPr kumimoji="1" lang="en-US" altLang="ja-JP" dirty="0" smtClean="0"/>
          </a:p>
          <a:p>
            <a:pPr lvl="1"/>
            <a:r>
              <a:rPr kumimoji="1" lang="ja-JP" altLang="en-US" dirty="0" smtClean="0"/>
              <a:t>マスを表す配列</a:t>
            </a:r>
            <a:r>
              <a:rPr lang="ja-JP" altLang="en-US" dirty="0" smtClean="0"/>
              <a:t>（</a:t>
            </a:r>
            <a:r>
              <a:rPr lang="en-US" altLang="ja-JP" dirty="0" smtClean="0"/>
              <a:t>8×8</a:t>
            </a:r>
            <a:r>
              <a:rPr lang="ja-JP" altLang="en-US" dirty="0" smtClean="0"/>
              <a:t>）をもつ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ボードの状態を変更</a:t>
            </a:r>
            <a:r>
              <a:rPr lang="ja-JP" altLang="en-US" dirty="0"/>
              <a:t>／</a:t>
            </a:r>
            <a:r>
              <a:rPr lang="ja-JP" altLang="en-US" dirty="0" smtClean="0"/>
              <a:t>取得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するメソッドを持つ</a:t>
            </a:r>
            <a:endParaRPr lang="en-US" altLang="ja-JP" dirty="0" smtClean="0"/>
          </a:p>
          <a:p>
            <a:endParaRPr kumimoji="1" lang="en-US" altLang="ja-JP" sz="1100" dirty="0" smtClean="0"/>
          </a:p>
          <a:p>
            <a:r>
              <a:rPr kumimoji="1" lang="en-US" altLang="ja-JP" dirty="0" smtClean="0"/>
              <a:t>Cell</a:t>
            </a:r>
            <a:r>
              <a:rPr kumimoji="1" lang="ja-JP" altLang="en-US" dirty="0" smtClean="0"/>
              <a:t>はマス</a:t>
            </a:r>
            <a:endParaRPr kumimoji="1" lang="en-US" altLang="ja-JP" dirty="0" smtClean="0"/>
          </a:p>
          <a:p>
            <a:pPr lvl="1"/>
            <a:r>
              <a:rPr lang="ja-JP" altLang="en-US" dirty="0" smtClean="0"/>
              <a:t>盤面上の位置やピース（コマ）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の有無・色を持つ</a:t>
            </a:r>
            <a:endParaRPr lang="en-US" altLang="ja-JP" dirty="0" smtClean="0"/>
          </a:p>
          <a:p>
            <a:pPr lvl="1"/>
            <a:endParaRPr lang="en-US" altLang="ja-JP" sz="1000" dirty="0" smtClean="0"/>
          </a:p>
          <a:p>
            <a:r>
              <a:rPr lang="en-US" altLang="ja-JP" dirty="0" smtClean="0"/>
              <a:t>Place</a:t>
            </a:r>
            <a:r>
              <a:rPr lang="ja-JP" altLang="en-US" dirty="0" smtClean="0"/>
              <a:t>は盤上の場所</a:t>
            </a:r>
            <a:r>
              <a:rPr lang="en-US" altLang="ja-JP" dirty="0" smtClean="0"/>
              <a:t>(x, y)</a:t>
            </a:r>
          </a:p>
          <a:p>
            <a:pPr lvl="1"/>
            <a:r>
              <a:rPr lang="en-US" altLang="ja-JP" dirty="0" smtClean="0"/>
              <a:t>AI</a:t>
            </a:r>
            <a:r>
              <a:rPr lang="ja-JP" altLang="en-US" dirty="0" smtClean="0"/>
              <a:t>の出力として使用</a:t>
            </a:r>
            <a:endParaRPr lang="en-US" altLang="ja-JP" dirty="0" smtClean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NIT, Nara </a:t>
            </a:r>
            <a:r>
              <a:rPr kumimoji="1" lang="ja-JP" altLang="en-US" smtClean="0"/>
              <a:t>情報工学実験</a:t>
            </a:r>
            <a:r>
              <a:rPr kumimoji="1" lang="en-US" altLang="ja-JP" smtClean="0"/>
              <a:t>3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14</a:t>
            </a:fld>
            <a:endParaRPr kumimoji="1" lang="ja-JP" altLang="en-US"/>
          </a:p>
        </p:txBody>
      </p:sp>
      <p:sp>
        <p:nvSpPr>
          <p:cNvPr id="6" name="AutoShape 2" descr="「オセロ」の画像検索結果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AutoShape 4" descr="「オセロ」の画像検索結果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" name="角丸四角形 8"/>
          <p:cNvSpPr/>
          <p:nvPr/>
        </p:nvSpPr>
        <p:spPr>
          <a:xfrm>
            <a:off x="5220072" y="1196752"/>
            <a:ext cx="3672408" cy="3672408"/>
          </a:xfrm>
          <a:prstGeom prst="roundRect">
            <a:avLst>
              <a:gd name="adj" fmla="val 11833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kumimoji="1" lang="en-US" altLang="ja-JP" sz="2000" dirty="0" smtClean="0">
                <a:solidFill>
                  <a:schemeClr val="tx1"/>
                </a:solidFill>
              </a:rPr>
              <a:t>Board</a:t>
            </a:r>
          </a:p>
        </p:txBody>
      </p:sp>
      <p:graphicFrame>
        <p:nvGraphicFramePr>
          <p:cNvPr id="19" name="表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92360388"/>
              </p:ext>
            </p:extLst>
          </p:nvPr>
        </p:nvGraphicFramePr>
        <p:xfrm>
          <a:off x="5400464" y="1700808"/>
          <a:ext cx="3348000" cy="2966720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418500"/>
                <a:gridCol w="418500"/>
                <a:gridCol w="418500"/>
                <a:gridCol w="418500"/>
                <a:gridCol w="418500"/>
                <a:gridCol w="418500"/>
                <a:gridCol w="418500"/>
                <a:gridCol w="4185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100" b="0" dirty="0" smtClean="0"/>
                        <a:t>cell</a:t>
                      </a:r>
                      <a:endParaRPr kumimoji="1" lang="ja-JP" altLang="en-US" sz="1100" b="0" dirty="0"/>
                    </a:p>
                  </a:txBody>
                  <a:tcPr anchor="ctr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100" b="0" smtClean="0"/>
                        <a:t>cell</a:t>
                      </a:r>
                      <a:endParaRPr kumimoji="1" lang="ja-JP" altLang="en-US" sz="1100" b="0" dirty="0"/>
                    </a:p>
                  </a:txBody>
                  <a:tcPr anchor="ctr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100" b="0" smtClean="0"/>
                        <a:t>cell</a:t>
                      </a:r>
                      <a:endParaRPr kumimoji="1" lang="ja-JP" altLang="en-US" sz="1100" b="0" dirty="0"/>
                    </a:p>
                  </a:txBody>
                  <a:tcPr anchor="ctr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100" b="0" smtClean="0"/>
                        <a:t>cell</a:t>
                      </a:r>
                      <a:endParaRPr kumimoji="1" lang="ja-JP" altLang="en-US" sz="1100" b="0" dirty="0"/>
                    </a:p>
                  </a:txBody>
                  <a:tcPr anchor="ctr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100" b="0" dirty="0" smtClean="0"/>
                        <a:t>cell</a:t>
                      </a:r>
                      <a:endParaRPr kumimoji="1" lang="ja-JP" altLang="en-US" sz="1100" b="0" dirty="0"/>
                    </a:p>
                  </a:txBody>
                  <a:tcPr anchor="ctr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100" b="0" dirty="0" smtClean="0"/>
                        <a:t>cell</a:t>
                      </a:r>
                      <a:endParaRPr kumimoji="1" lang="ja-JP" altLang="en-US" sz="1100" b="0" dirty="0"/>
                    </a:p>
                  </a:txBody>
                  <a:tcPr anchor="ctr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100" b="0" smtClean="0"/>
                        <a:t>cell</a:t>
                      </a:r>
                      <a:endParaRPr kumimoji="1" lang="ja-JP" altLang="en-US" sz="1100" b="0" dirty="0"/>
                    </a:p>
                  </a:txBody>
                  <a:tcPr anchor="ctr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100" b="0" dirty="0" smtClean="0"/>
                        <a:t>cell</a:t>
                      </a:r>
                      <a:endParaRPr kumimoji="1" lang="ja-JP" altLang="en-US" sz="1100" b="0" dirty="0"/>
                    </a:p>
                  </a:txBody>
                  <a:tcPr anchor="ctr">
                    <a:solidFill>
                      <a:schemeClr val="accent3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100" b="0" smtClean="0"/>
                        <a:t>cell</a:t>
                      </a:r>
                      <a:endParaRPr kumimoji="1" lang="ja-JP" altLang="en-US" sz="1100" b="0" dirty="0"/>
                    </a:p>
                  </a:txBody>
                  <a:tcPr anchor="ctr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100" b="0" smtClean="0"/>
                        <a:t>cell</a:t>
                      </a:r>
                      <a:endParaRPr kumimoji="1" lang="ja-JP" altLang="en-US" sz="1100" b="0" dirty="0"/>
                    </a:p>
                  </a:txBody>
                  <a:tcPr anchor="ctr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100" b="0" smtClean="0"/>
                        <a:t>cell</a:t>
                      </a:r>
                      <a:endParaRPr kumimoji="1" lang="ja-JP" altLang="en-US" sz="1100" b="0" dirty="0"/>
                    </a:p>
                  </a:txBody>
                  <a:tcPr anchor="ctr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100" b="0" smtClean="0"/>
                        <a:t>cell</a:t>
                      </a:r>
                      <a:endParaRPr kumimoji="1" lang="ja-JP" altLang="en-US" sz="1100" b="0" dirty="0"/>
                    </a:p>
                  </a:txBody>
                  <a:tcPr anchor="ctr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100" b="0" smtClean="0"/>
                        <a:t>cell</a:t>
                      </a:r>
                      <a:endParaRPr kumimoji="1" lang="ja-JP" altLang="en-US" sz="1100" b="0" dirty="0"/>
                    </a:p>
                  </a:txBody>
                  <a:tcPr anchor="ctr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100" b="0" smtClean="0"/>
                        <a:t>cell</a:t>
                      </a:r>
                      <a:endParaRPr kumimoji="1" lang="ja-JP" altLang="en-US" sz="1100" b="0" dirty="0"/>
                    </a:p>
                  </a:txBody>
                  <a:tcPr anchor="ctr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100" b="0" smtClean="0"/>
                        <a:t>cell</a:t>
                      </a:r>
                      <a:endParaRPr kumimoji="1" lang="ja-JP" altLang="en-US" sz="1100" b="0" dirty="0"/>
                    </a:p>
                  </a:txBody>
                  <a:tcPr anchor="ctr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100" b="0" dirty="0" smtClean="0"/>
                        <a:t>cell</a:t>
                      </a:r>
                      <a:endParaRPr kumimoji="1" lang="ja-JP" altLang="en-US" sz="1100" b="0" dirty="0"/>
                    </a:p>
                  </a:txBody>
                  <a:tcPr anchor="ctr">
                    <a:solidFill>
                      <a:schemeClr val="accent3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100" b="0" smtClean="0"/>
                        <a:t>cell</a:t>
                      </a:r>
                      <a:endParaRPr kumimoji="1" lang="ja-JP" altLang="en-US" sz="1100" b="0" dirty="0"/>
                    </a:p>
                  </a:txBody>
                  <a:tcPr anchor="ctr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100" b="0" smtClean="0"/>
                        <a:t>cell</a:t>
                      </a:r>
                      <a:endParaRPr kumimoji="1" lang="ja-JP" altLang="en-US" sz="1100" b="0" dirty="0"/>
                    </a:p>
                  </a:txBody>
                  <a:tcPr anchor="ctr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100" b="0" smtClean="0"/>
                        <a:t>cell</a:t>
                      </a:r>
                      <a:endParaRPr kumimoji="1" lang="ja-JP" altLang="en-US" sz="1100" b="0" dirty="0"/>
                    </a:p>
                  </a:txBody>
                  <a:tcPr anchor="ctr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100" b="0" smtClean="0"/>
                        <a:t>cell</a:t>
                      </a:r>
                      <a:endParaRPr kumimoji="1" lang="ja-JP" altLang="en-US" sz="1100" b="0" dirty="0"/>
                    </a:p>
                  </a:txBody>
                  <a:tcPr anchor="ctr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100" b="0" smtClean="0"/>
                        <a:t>cell</a:t>
                      </a:r>
                      <a:endParaRPr kumimoji="1" lang="ja-JP" altLang="en-US" sz="1100" b="0" dirty="0"/>
                    </a:p>
                  </a:txBody>
                  <a:tcPr anchor="ctr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100" b="0" smtClean="0"/>
                        <a:t>cell</a:t>
                      </a:r>
                      <a:endParaRPr kumimoji="1" lang="ja-JP" altLang="en-US" sz="1100" b="0" dirty="0"/>
                    </a:p>
                  </a:txBody>
                  <a:tcPr anchor="ctr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100" b="0" dirty="0" smtClean="0"/>
                        <a:t>cell</a:t>
                      </a:r>
                      <a:endParaRPr kumimoji="1" lang="ja-JP" altLang="en-US" sz="1100" b="0" dirty="0"/>
                    </a:p>
                  </a:txBody>
                  <a:tcPr anchor="ctr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100" b="0" smtClean="0"/>
                        <a:t>cell</a:t>
                      </a:r>
                      <a:endParaRPr kumimoji="1" lang="ja-JP" altLang="en-US" sz="1100" b="0" dirty="0"/>
                    </a:p>
                  </a:txBody>
                  <a:tcPr anchor="ctr">
                    <a:solidFill>
                      <a:schemeClr val="accent3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100" b="0" smtClean="0"/>
                        <a:t>cell</a:t>
                      </a:r>
                      <a:endParaRPr kumimoji="1" lang="ja-JP" altLang="en-US" sz="1100" b="0" dirty="0"/>
                    </a:p>
                  </a:txBody>
                  <a:tcPr anchor="ctr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100" b="0" smtClean="0"/>
                        <a:t>cell</a:t>
                      </a:r>
                      <a:endParaRPr kumimoji="1" lang="ja-JP" altLang="en-US" sz="1100" b="0" dirty="0"/>
                    </a:p>
                  </a:txBody>
                  <a:tcPr anchor="ctr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100" b="0" smtClean="0"/>
                        <a:t>cell</a:t>
                      </a:r>
                      <a:endParaRPr kumimoji="1" lang="ja-JP" altLang="en-US" sz="1100" b="0" dirty="0"/>
                    </a:p>
                  </a:txBody>
                  <a:tcPr anchor="ctr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100" b="0" smtClean="0"/>
                        <a:t>cell</a:t>
                      </a:r>
                      <a:endParaRPr kumimoji="1" lang="ja-JP" altLang="en-US" sz="1100" b="0" dirty="0"/>
                    </a:p>
                  </a:txBody>
                  <a:tcPr anchor="ctr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100" b="0" smtClean="0"/>
                        <a:t>cell</a:t>
                      </a:r>
                      <a:endParaRPr kumimoji="1" lang="ja-JP" altLang="en-US" sz="1100" b="0" dirty="0"/>
                    </a:p>
                  </a:txBody>
                  <a:tcPr anchor="ctr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100" b="0" smtClean="0"/>
                        <a:t>cell</a:t>
                      </a:r>
                      <a:endParaRPr kumimoji="1" lang="ja-JP" altLang="en-US" sz="1100" b="0" dirty="0"/>
                    </a:p>
                  </a:txBody>
                  <a:tcPr anchor="ctr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100" b="0" smtClean="0"/>
                        <a:t>cell</a:t>
                      </a:r>
                      <a:endParaRPr kumimoji="1" lang="ja-JP" altLang="en-US" sz="1100" b="0" dirty="0"/>
                    </a:p>
                  </a:txBody>
                  <a:tcPr anchor="ctr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100" b="0" smtClean="0"/>
                        <a:t>cell</a:t>
                      </a:r>
                      <a:endParaRPr kumimoji="1" lang="ja-JP" altLang="en-US" sz="1100" b="0" dirty="0"/>
                    </a:p>
                  </a:txBody>
                  <a:tcPr anchor="ctr">
                    <a:solidFill>
                      <a:schemeClr val="accent3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100" b="0" smtClean="0"/>
                        <a:t>cell</a:t>
                      </a:r>
                      <a:endParaRPr kumimoji="1" lang="ja-JP" altLang="en-US" sz="1100" b="0" dirty="0"/>
                    </a:p>
                  </a:txBody>
                  <a:tcPr anchor="ctr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100" b="0" smtClean="0"/>
                        <a:t>cell</a:t>
                      </a:r>
                      <a:endParaRPr kumimoji="1" lang="ja-JP" altLang="en-US" sz="1100" b="0" dirty="0"/>
                    </a:p>
                  </a:txBody>
                  <a:tcPr anchor="ctr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100" b="0" smtClean="0"/>
                        <a:t>cell</a:t>
                      </a:r>
                      <a:endParaRPr kumimoji="1" lang="ja-JP" altLang="en-US" sz="1100" b="0" dirty="0"/>
                    </a:p>
                  </a:txBody>
                  <a:tcPr anchor="ctr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100" b="0" smtClean="0"/>
                        <a:t>cell</a:t>
                      </a:r>
                      <a:endParaRPr kumimoji="1" lang="ja-JP" altLang="en-US" sz="1100" b="0" dirty="0"/>
                    </a:p>
                  </a:txBody>
                  <a:tcPr anchor="ctr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100" b="0" smtClean="0"/>
                        <a:t>cell</a:t>
                      </a:r>
                      <a:endParaRPr kumimoji="1" lang="ja-JP" altLang="en-US" sz="1100" b="0" dirty="0"/>
                    </a:p>
                  </a:txBody>
                  <a:tcPr anchor="ctr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100" b="0" smtClean="0"/>
                        <a:t>cell</a:t>
                      </a:r>
                      <a:endParaRPr kumimoji="1" lang="ja-JP" altLang="en-US" sz="1100" b="0" dirty="0"/>
                    </a:p>
                  </a:txBody>
                  <a:tcPr anchor="ctr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100" b="0" smtClean="0"/>
                        <a:t>cell</a:t>
                      </a:r>
                      <a:endParaRPr kumimoji="1" lang="ja-JP" altLang="en-US" sz="1100" b="0" dirty="0"/>
                    </a:p>
                  </a:txBody>
                  <a:tcPr anchor="ctr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100" b="0" smtClean="0"/>
                        <a:t>cell</a:t>
                      </a:r>
                      <a:endParaRPr kumimoji="1" lang="ja-JP" altLang="en-US" sz="1100" b="0" dirty="0"/>
                    </a:p>
                  </a:txBody>
                  <a:tcPr anchor="ctr">
                    <a:solidFill>
                      <a:schemeClr val="accent3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100" b="0" smtClean="0"/>
                        <a:t>cell</a:t>
                      </a:r>
                      <a:endParaRPr kumimoji="1" lang="ja-JP" altLang="en-US" sz="1100" b="0" dirty="0"/>
                    </a:p>
                  </a:txBody>
                  <a:tcPr anchor="ctr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100" b="0" smtClean="0"/>
                        <a:t>cell</a:t>
                      </a:r>
                      <a:endParaRPr kumimoji="1" lang="ja-JP" altLang="en-US" sz="1100" b="0" dirty="0"/>
                    </a:p>
                  </a:txBody>
                  <a:tcPr anchor="ctr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100" b="0" smtClean="0"/>
                        <a:t>cell</a:t>
                      </a:r>
                      <a:endParaRPr kumimoji="1" lang="ja-JP" altLang="en-US" sz="1100" b="0" dirty="0"/>
                    </a:p>
                  </a:txBody>
                  <a:tcPr anchor="ctr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100" b="0" smtClean="0"/>
                        <a:t>cell</a:t>
                      </a:r>
                      <a:endParaRPr kumimoji="1" lang="ja-JP" altLang="en-US" sz="1100" b="0" dirty="0"/>
                    </a:p>
                  </a:txBody>
                  <a:tcPr anchor="ctr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100" b="0" smtClean="0"/>
                        <a:t>cell</a:t>
                      </a:r>
                      <a:endParaRPr kumimoji="1" lang="ja-JP" altLang="en-US" sz="1100" b="0" dirty="0"/>
                    </a:p>
                  </a:txBody>
                  <a:tcPr anchor="ctr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100" b="0" smtClean="0"/>
                        <a:t>cell</a:t>
                      </a:r>
                      <a:endParaRPr kumimoji="1" lang="ja-JP" altLang="en-US" sz="1100" b="0" dirty="0"/>
                    </a:p>
                  </a:txBody>
                  <a:tcPr anchor="ctr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100" b="0" smtClean="0"/>
                        <a:t>cell</a:t>
                      </a:r>
                      <a:endParaRPr kumimoji="1" lang="ja-JP" altLang="en-US" sz="1100" b="0" dirty="0"/>
                    </a:p>
                  </a:txBody>
                  <a:tcPr anchor="ctr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100" b="0" smtClean="0"/>
                        <a:t>cell</a:t>
                      </a:r>
                      <a:endParaRPr kumimoji="1" lang="ja-JP" altLang="en-US" sz="1100" b="0" dirty="0"/>
                    </a:p>
                  </a:txBody>
                  <a:tcPr anchor="ctr">
                    <a:solidFill>
                      <a:schemeClr val="accent3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100" b="0" smtClean="0"/>
                        <a:t>cell</a:t>
                      </a:r>
                      <a:endParaRPr kumimoji="1" lang="ja-JP" altLang="en-US" sz="1100" b="0" dirty="0"/>
                    </a:p>
                  </a:txBody>
                  <a:tcPr anchor="ctr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100" b="0" smtClean="0"/>
                        <a:t>cell</a:t>
                      </a:r>
                      <a:endParaRPr kumimoji="1" lang="ja-JP" altLang="en-US" sz="1100" b="0" dirty="0"/>
                    </a:p>
                  </a:txBody>
                  <a:tcPr anchor="ctr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100" b="0" smtClean="0"/>
                        <a:t>cell</a:t>
                      </a:r>
                      <a:endParaRPr kumimoji="1" lang="ja-JP" altLang="en-US" sz="1100" b="0" dirty="0"/>
                    </a:p>
                  </a:txBody>
                  <a:tcPr anchor="ctr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100" b="0" smtClean="0"/>
                        <a:t>cell</a:t>
                      </a:r>
                      <a:endParaRPr kumimoji="1" lang="ja-JP" altLang="en-US" sz="1100" b="0" dirty="0"/>
                    </a:p>
                  </a:txBody>
                  <a:tcPr anchor="ctr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100" b="0" smtClean="0"/>
                        <a:t>cell</a:t>
                      </a:r>
                      <a:endParaRPr kumimoji="1" lang="ja-JP" altLang="en-US" sz="1100" b="0" dirty="0"/>
                    </a:p>
                  </a:txBody>
                  <a:tcPr anchor="ctr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100" b="0" smtClean="0"/>
                        <a:t>cell</a:t>
                      </a:r>
                      <a:endParaRPr kumimoji="1" lang="ja-JP" altLang="en-US" sz="1100" b="0" dirty="0"/>
                    </a:p>
                  </a:txBody>
                  <a:tcPr anchor="ctr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100" b="0" smtClean="0"/>
                        <a:t>cell</a:t>
                      </a:r>
                      <a:endParaRPr kumimoji="1" lang="ja-JP" altLang="en-US" sz="1100" b="0" dirty="0"/>
                    </a:p>
                  </a:txBody>
                  <a:tcPr anchor="ctr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100" b="0" smtClean="0"/>
                        <a:t>cell</a:t>
                      </a:r>
                      <a:endParaRPr kumimoji="1" lang="ja-JP" altLang="en-US" sz="1100" b="0" dirty="0"/>
                    </a:p>
                  </a:txBody>
                  <a:tcPr anchor="ctr">
                    <a:solidFill>
                      <a:schemeClr val="accent3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100" b="0" smtClean="0"/>
                        <a:t>cell</a:t>
                      </a:r>
                      <a:endParaRPr kumimoji="1" lang="ja-JP" altLang="en-US" sz="1100" b="0" dirty="0"/>
                    </a:p>
                  </a:txBody>
                  <a:tcPr anchor="ctr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100" b="0" smtClean="0"/>
                        <a:t>cell</a:t>
                      </a:r>
                      <a:endParaRPr kumimoji="1" lang="ja-JP" altLang="en-US" sz="1100" b="0" dirty="0"/>
                    </a:p>
                  </a:txBody>
                  <a:tcPr anchor="ctr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100" b="0" smtClean="0"/>
                        <a:t>cell</a:t>
                      </a:r>
                      <a:endParaRPr kumimoji="1" lang="ja-JP" altLang="en-US" sz="1100" b="0" dirty="0"/>
                    </a:p>
                  </a:txBody>
                  <a:tcPr anchor="ctr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100" b="0" smtClean="0"/>
                        <a:t>cell</a:t>
                      </a:r>
                      <a:endParaRPr kumimoji="1" lang="ja-JP" altLang="en-US" sz="1100" b="0" dirty="0"/>
                    </a:p>
                  </a:txBody>
                  <a:tcPr anchor="ctr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100" b="0" dirty="0" smtClean="0"/>
                        <a:t>cell</a:t>
                      </a:r>
                      <a:endParaRPr kumimoji="1" lang="ja-JP" altLang="en-US" sz="1100" b="0" dirty="0"/>
                    </a:p>
                  </a:txBody>
                  <a:tcPr anchor="ctr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100" b="0" smtClean="0"/>
                        <a:t>cell</a:t>
                      </a:r>
                      <a:endParaRPr kumimoji="1" lang="ja-JP" altLang="en-US" sz="1100" b="0" dirty="0"/>
                    </a:p>
                  </a:txBody>
                  <a:tcPr anchor="ctr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100" b="0" dirty="0" smtClean="0"/>
                        <a:t>cell</a:t>
                      </a:r>
                      <a:endParaRPr kumimoji="1" lang="ja-JP" altLang="en-US" sz="1100" b="0" dirty="0"/>
                    </a:p>
                  </a:txBody>
                  <a:tcPr anchor="ctr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100" b="0" dirty="0" smtClean="0"/>
                        <a:t>cell</a:t>
                      </a:r>
                      <a:endParaRPr kumimoji="1" lang="ja-JP" altLang="en-US" sz="1100" b="0" dirty="0"/>
                    </a:p>
                  </a:txBody>
                  <a:tcPr anchor="ctr">
                    <a:solidFill>
                      <a:schemeClr val="accent3"/>
                    </a:solidFill>
                  </a:tcPr>
                </a:tc>
              </a:tr>
            </a:tbl>
          </a:graphicData>
        </a:graphic>
      </p:graphicFrame>
      <p:sp>
        <p:nvSpPr>
          <p:cNvPr id="21" name="正方形/長方形 20"/>
          <p:cNvSpPr/>
          <p:nvPr/>
        </p:nvSpPr>
        <p:spPr>
          <a:xfrm>
            <a:off x="6278488" y="5229200"/>
            <a:ext cx="1389856" cy="1152128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dirty="0">
                <a:solidFill>
                  <a:schemeClr val="tx1"/>
                </a:solidFill>
              </a:rPr>
              <a:t>Cell</a:t>
            </a:r>
          </a:p>
          <a:p>
            <a:r>
              <a:rPr lang="ja-JP" altLang="en-US" dirty="0">
                <a:solidFill>
                  <a:schemeClr val="tx1"/>
                </a:solidFill>
              </a:rPr>
              <a:t>縦</a:t>
            </a:r>
            <a:r>
              <a:rPr lang="en-US" altLang="ja-JP" dirty="0" smtClean="0">
                <a:solidFill>
                  <a:schemeClr val="tx1"/>
                </a:solidFill>
              </a:rPr>
              <a:t>:7, </a:t>
            </a:r>
            <a:r>
              <a:rPr lang="ja-JP" altLang="en-US" dirty="0">
                <a:solidFill>
                  <a:schemeClr val="tx1"/>
                </a:solidFill>
              </a:rPr>
              <a:t>横</a:t>
            </a:r>
            <a:r>
              <a:rPr lang="en-US" altLang="ja-JP" dirty="0" smtClean="0">
                <a:solidFill>
                  <a:schemeClr val="tx1"/>
                </a:solidFill>
              </a:rPr>
              <a:t>:4</a:t>
            </a:r>
            <a:endParaRPr lang="en-US" altLang="ja-JP" dirty="0">
              <a:solidFill>
                <a:schemeClr val="tx1"/>
              </a:solidFill>
            </a:endParaRPr>
          </a:p>
          <a:p>
            <a:r>
              <a:rPr lang="ja-JP" altLang="en-US" dirty="0">
                <a:solidFill>
                  <a:schemeClr val="tx1"/>
                </a:solidFill>
              </a:rPr>
              <a:t>空白</a:t>
            </a:r>
            <a:r>
              <a:rPr lang="en-US" altLang="ja-JP" dirty="0" smtClean="0">
                <a:solidFill>
                  <a:schemeClr val="tx1"/>
                </a:solidFill>
              </a:rPr>
              <a:t>?:no</a:t>
            </a:r>
            <a:endParaRPr lang="en-US" altLang="ja-JP" dirty="0">
              <a:solidFill>
                <a:schemeClr val="tx1"/>
              </a:solidFill>
            </a:endParaRPr>
          </a:p>
          <a:p>
            <a:r>
              <a:rPr lang="ja-JP" altLang="en-US" dirty="0">
                <a:solidFill>
                  <a:schemeClr val="tx1"/>
                </a:solidFill>
              </a:rPr>
              <a:t>黒</a:t>
            </a:r>
            <a:r>
              <a:rPr lang="en-US" altLang="ja-JP" dirty="0">
                <a:solidFill>
                  <a:schemeClr val="tx1"/>
                </a:solidFill>
              </a:rPr>
              <a:t>?:yes</a:t>
            </a:r>
          </a:p>
        </p:txBody>
      </p:sp>
      <p:cxnSp>
        <p:nvCxnSpPr>
          <p:cNvPr id="23" name="直線コネクタ 22"/>
          <p:cNvCxnSpPr/>
          <p:nvPr/>
        </p:nvCxnSpPr>
        <p:spPr>
          <a:xfrm flipH="1">
            <a:off x="6276642" y="4666004"/>
            <a:ext cx="815638" cy="563196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線コネクタ 24"/>
          <p:cNvCxnSpPr/>
          <p:nvPr/>
        </p:nvCxnSpPr>
        <p:spPr>
          <a:xfrm>
            <a:off x="7502624" y="4653136"/>
            <a:ext cx="165720" cy="57606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32354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オセロゲームにおけるビュー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 err="1" smtClean="0"/>
              <a:t>MainForm</a:t>
            </a:r>
            <a:r>
              <a:rPr kumimoji="1" lang="ja-JP" altLang="en-US" dirty="0" smtClean="0"/>
              <a:t>がビュー担当</a:t>
            </a:r>
            <a:endParaRPr kumimoji="1" lang="en-US" altLang="ja-JP" dirty="0" smtClean="0"/>
          </a:p>
          <a:p>
            <a:pPr lvl="1"/>
            <a:r>
              <a:rPr lang="en-US" altLang="ja-JP" dirty="0" err="1" smtClean="0"/>
              <a:t>systemMessageLabel</a:t>
            </a:r>
            <a:r>
              <a:rPr lang="en-US" altLang="ja-JP" dirty="0" smtClean="0"/>
              <a:t>: </a:t>
            </a:r>
            <a:r>
              <a:rPr lang="ja-JP" altLang="en-US" dirty="0" smtClean="0"/>
              <a:t>ユーザ向けメッセージを出力</a:t>
            </a:r>
            <a:endParaRPr kumimoji="1" lang="en-US" altLang="ja-JP" dirty="0" smtClean="0"/>
          </a:p>
          <a:p>
            <a:pPr lvl="1"/>
            <a:r>
              <a:rPr kumimoji="1" lang="en-US" altLang="ja-JP" dirty="0" err="1" smtClean="0"/>
              <a:t>mainBoard</a:t>
            </a:r>
            <a:r>
              <a:rPr kumimoji="1" lang="en-US" altLang="ja-JP" dirty="0" smtClean="0"/>
              <a:t>:</a:t>
            </a:r>
            <a:r>
              <a:rPr lang="ja-JP" altLang="en-US" dirty="0"/>
              <a:t>表を</a:t>
            </a:r>
            <a:r>
              <a:rPr lang="ja-JP" altLang="en-US" dirty="0" smtClean="0"/>
              <a:t>出すパーツ</a:t>
            </a:r>
            <a:r>
              <a:rPr lang="ja-JP" altLang="en-US" dirty="0"/>
              <a:t>（</a:t>
            </a:r>
            <a:r>
              <a:rPr lang="en-US" altLang="ja-JP" dirty="0" err="1"/>
              <a:t>TableLayoutPanel</a:t>
            </a:r>
            <a:r>
              <a:rPr lang="ja-JP" altLang="en-US" dirty="0"/>
              <a:t>）をボードとして利用</a:t>
            </a:r>
          </a:p>
          <a:p>
            <a:pPr lvl="2"/>
            <a:r>
              <a:rPr lang="ja-JP" altLang="en-US" dirty="0" smtClean="0"/>
              <a:t>各マスに</a:t>
            </a:r>
            <a:r>
              <a:rPr lang="en-US" altLang="ja-JP" dirty="0"/>
              <a:t>Label</a:t>
            </a:r>
            <a:r>
              <a:rPr lang="ja-JP" altLang="en-US" dirty="0" err="1"/>
              <a:t>を登</a:t>
            </a:r>
            <a:r>
              <a:rPr lang="ja-JP" altLang="en-US" dirty="0"/>
              <a:t>録し</a:t>
            </a:r>
            <a:r>
              <a:rPr lang="ja-JP" altLang="en-US" dirty="0" smtClean="0"/>
              <a:t>，○</a:t>
            </a:r>
            <a:r>
              <a:rPr lang="en-US" altLang="ja-JP" dirty="0" smtClean="0"/>
              <a:t>/</a:t>
            </a:r>
            <a:r>
              <a:rPr lang="ja-JP" altLang="en-US" dirty="0" smtClean="0"/>
              <a:t>●を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記入</a:t>
            </a:r>
            <a:r>
              <a:rPr lang="ja-JP" altLang="en-US" dirty="0"/>
              <a:t>することで</a:t>
            </a:r>
            <a:r>
              <a:rPr lang="ja-JP" altLang="en-US" dirty="0" smtClean="0"/>
              <a:t>ピースを表現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（</a:t>
            </a:r>
            <a:r>
              <a:rPr lang="en-US" altLang="ja-JP" dirty="0" err="1" smtClean="0"/>
              <a:t>makeLabelSample</a:t>
            </a:r>
            <a:r>
              <a:rPr lang="ja-JP" altLang="en-US" dirty="0" smtClean="0"/>
              <a:t>メソッドを参照）</a:t>
            </a:r>
            <a:endParaRPr lang="en-US" altLang="ja-JP" dirty="0" smtClean="0"/>
          </a:p>
          <a:p>
            <a:pPr lvl="2"/>
            <a:r>
              <a:rPr lang="ja-JP" altLang="en-US" dirty="0"/>
              <a:t>ピースの状態</a:t>
            </a:r>
            <a:r>
              <a:rPr lang="ja-JP" altLang="en-US" dirty="0" smtClean="0"/>
              <a:t>は</a:t>
            </a:r>
            <a:r>
              <a:rPr lang="en-US" altLang="ja-JP" dirty="0" smtClean="0"/>
              <a:t>Board</a:t>
            </a:r>
            <a:r>
              <a:rPr lang="ja-JP" altLang="en-US" dirty="0"/>
              <a:t>を</a:t>
            </a:r>
            <a:r>
              <a:rPr lang="ja-JP" altLang="en-US" dirty="0" smtClean="0"/>
              <a:t>参照</a:t>
            </a:r>
            <a:endParaRPr lang="en-US" altLang="ja-JP" dirty="0"/>
          </a:p>
          <a:p>
            <a:pPr lvl="2"/>
            <a:r>
              <a:rPr kumimoji="1" lang="en-US" altLang="ja-JP" dirty="0" smtClean="0"/>
              <a:t>Label</a:t>
            </a:r>
            <a:r>
              <a:rPr kumimoji="1" lang="ja-JP" altLang="en-US" dirty="0" smtClean="0"/>
              <a:t>にクリックイベントのハンドラ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ja-JP" altLang="en-US" dirty="0" err="1" smtClean="0"/>
              <a:t>を登</a:t>
            </a:r>
            <a:r>
              <a:rPr kumimoji="1" lang="ja-JP" altLang="en-US" dirty="0" smtClean="0"/>
              <a:t>録してコントローラに処理させる</a:t>
            </a:r>
            <a:endParaRPr kumimoji="1" lang="en-US" altLang="ja-JP" dirty="0" smtClean="0"/>
          </a:p>
          <a:p>
            <a:pPr lvl="1"/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NIT, Nara </a:t>
            </a:r>
            <a:r>
              <a:rPr kumimoji="1" lang="ja-JP" altLang="en-US" smtClean="0"/>
              <a:t>情報工学実験</a:t>
            </a:r>
            <a:r>
              <a:rPr kumimoji="1" lang="en-US" altLang="ja-JP" smtClean="0"/>
              <a:t>3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15</a:t>
            </a:fld>
            <a:endParaRPr kumimoji="1" lang="ja-JP" altLang="en-US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38726" y="3490957"/>
            <a:ext cx="3145559" cy="3250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角丸四角形吹き出し 6"/>
          <p:cNvSpPr/>
          <p:nvPr/>
        </p:nvSpPr>
        <p:spPr>
          <a:xfrm>
            <a:off x="4067944" y="6237312"/>
            <a:ext cx="1631632" cy="504056"/>
          </a:xfrm>
          <a:prstGeom prst="wedgeRoundRectCallout">
            <a:avLst>
              <a:gd name="adj1" fmla="val 55966"/>
              <a:gd name="adj2" fmla="val -19537"/>
              <a:gd name="adj3" fmla="val 16667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altLang="ja-JP" sz="2000" b="1" u="sng" dirty="0" err="1" smtClean="0"/>
              <a:t>mainBoard</a:t>
            </a:r>
            <a:endParaRPr kumimoji="1" lang="ja-JP" altLang="en-US" sz="2000" dirty="0"/>
          </a:p>
        </p:txBody>
      </p:sp>
      <p:sp>
        <p:nvSpPr>
          <p:cNvPr id="9" name="角丸四角形吹き出し 8"/>
          <p:cNvSpPr/>
          <p:nvPr/>
        </p:nvSpPr>
        <p:spPr>
          <a:xfrm>
            <a:off x="5508104" y="3140968"/>
            <a:ext cx="3384376" cy="432048"/>
          </a:xfrm>
          <a:prstGeom prst="wedgeRoundRectCallout">
            <a:avLst>
              <a:gd name="adj1" fmla="val -36245"/>
              <a:gd name="adj2" fmla="val 72015"/>
              <a:gd name="adj3" fmla="val 16667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en-US" altLang="ja-JP" sz="2400" u="sng" dirty="0" err="1" smtClean="0"/>
              <a:t>systemMessageLabel</a:t>
            </a:r>
            <a:endParaRPr kumimoji="1" lang="ja-JP" altLang="en-US" sz="2400" u="sng" dirty="0"/>
          </a:p>
        </p:txBody>
      </p:sp>
    </p:spTree>
    <p:extLst>
      <p:ext uri="{BB962C8B-B14F-4D97-AF65-F5344CB8AC3E}">
        <p14:creationId xmlns:p14="http://schemas.microsoft.com/office/powerpoint/2010/main" val="839068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オセロゲームにおけるコントロー</a:t>
            </a:r>
            <a:r>
              <a:rPr lang="ja-JP" altLang="en-US" dirty="0"/>
              <a:t>ラ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altLang="ja-JP" dirty="0" err="1" smtClean="0"/>
              <a:t>GameController</a:t>
            </a:r>
            <a:r>
              <a:rPr lang="ja-JP" altLang="en-US" dirty="0" smtClean="0"/>
              <a:t>がゲームの進行</a:t>
            </a:r>
            <a:endParaRPr lang="en-US" altLang="ja-JP" dirty="0" smtClean="0"/>
          </a:p>
          <a:p>
            <a:pPr lvl="1"/>
            <a:r>
              <a:rPr lang="ja-JP" altLang="en-US" dirty="0"/>
              <a:t>ゲームの</a:t>
            </a:r>
            <a:r>
              <a:rPr lang="ja-JP" altLang="en-US" dirty="0" smtClean="0"/>
              <a:t>開始処理</a:t>
            </a:r>
            <a:endParaRPr lang="en-US" altLang="ja-JP" dirty="0" smtClean="0"/>
          </a:p>
          <a:p>
            <a:pPr lvl="2"/>
            <a:r>
              <a:rPr lang="en-US" altLang="ja-JP" dirty="0" smtClean="0"/>
              <a:t>Board(</a:t>
            </a:r>
            <a:r>
              <a:rPr lang="ja-JP" altLang="en-US" dirty="0" smtClean="0"/>
              <a:t>モデル</a:t>
            </a:r>
            <a:r>
              <a:rPr lang="en-US" altLang="ja-JP" dirty="0" smtClean="0"/>
              <a:t>)</a:t>
            </a:r>
            <a:r>
              <a:rPr lang="ja-JP" altLang="en-US" dirty="0" smtClean="0"/>
              <a:t>の用意と</a:t>
            </a:r>
            <a:r>
              <a:rPr kumimoji="1" lang="ja-JP" altLang="en-US" dirty="0" smtClean="0"/>
              <a:t>ビューへの反映</a:t>
            </a:r>
            <a:endParaRPr kumimoji="1" lang="en-US" altLang="ja-JP" dirty="0" smtClean="0"/>
          </a:p>
          <a:p>
            <a:pPr lvl="2"/>
            <a:r>
              <a:rPr kumimoji="1" lang="ja-JP" altLang="en-US" dirty="0" smtClean="0"/>
              <a:t>メッセージ表示</a:t>
            </a:r>
            <a:endParaRPr kumimoji="1" lang="en-US" altLang="ja-JP" dirty="0" smtClean="0"/>
          </a:p>
          <a:p>
            <a:pPr lvl="1"/>
            <a:r>
              <a:rPr kumimoji="1" lang="ja-JP" altLang="en-US" dirty="0" smtClean="0"/>
              <a:t>ユーザの手を入力</a:t>
            </a:r>
            <a:endParaRPr kumimoji="1" lang="en-US" altLang="ja-JP" dirty="0" smtClean="0"/>
          </a:p>
          <a:p>
            <a:pPr lvl="2"/>
            <a:r>
              <a:rPr kumimoji="1" lang="ja-JP" altLang="en-US" dirty="0" smtClean="0"/>
              <a:t>クリックイベントハンドラから呼び出され，</a:t>
            </a:r>
            <a:r>
              <a:rPr lang="en-US" altLang="ja-JP" dirty="0"/>
              <a:t> Board(</a:t>
            </a:r>
            <a:r>
              <a:rPr lang="ja-JP" altLang="en-US" dirty="0"/>
              <a:t>モデル</a:t>
            </a:r>
            <a:r>
              <a:rPr lang="en-US" altLang="ja-JP" dirty="0" smtClean="0"/>
              <a:t>)</a:t>
            </a:r>
            <a:r>
              <a:rPr lang="ja-JP" altLang="en-US" dirty="0" smtClean="0"/>
              <a:t>と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ビューを更新する</a:t>
            </a:r>
            <a:endParaRPr kumimoji="1" lang="en-US" altLang="ja-JP" dirty="0" smtClean="0"/>
          </a:p>
          <a:p>
            <a:pPr lvl="1"/>
            <a:r>
              <a:rPr kumimoji="1" lang="en-US" altLang="ja-JP" dirty="0" smtClean="0"/>
              <a:t>AI</a:t>
            </a:r>
            <a:r>
              <a:rPr kumimoji="1" lang="ja-JP" altLang="en-US" dirty="0" smtClean="0"/>
              <a:t>の手を入力</a:t>
            </a:r>
            <a:endParaRPr kumimoji="1" lang="en-US" altLang="ja-JP" dirty="0" smtClean="0"/>
          </a:p>
          <a:p>
            <a:pPr lvl="2"/>
            <a:r>
              <a:rPr kumimoji="1" lang="ja-JP" altLang="en-US" dirty="0" smtClean="0"/>
              <a:t>各種</a:t>
            </a:r>
            <a:r>
              <a:rPr kumimoji="1" lang="en-US" altLang="ja-JP" dirty="0" smtClean="0"/>
              <a:t>AI</a:t>
            </a:r>
            <a:r>
              <a:rPr kumimoji="1" lang="ja-JP" altLang="en-US" dirty="0" smtClean="0"/>
              <a:t>が手を決め，</a:t>
            </a:r>
            <a:r>
              <a:rPr lang="en-US" altLang="ja-JP" dirty="0" smtClean="0"/>
              <a:t>Board</a:t>
            </a:r>
            <a:r>
              <a:rPr lang="en-US" altLang="ja-JP" dirty="0"/>
              <a:t>(</a:t>
            </a:r>
            <a:r>
              <a:rPr lang="ja-JP" altLang="en-US" dirty="0"/>
              <a:t>モデル</a:t>
            </a:r>
            <a:r>
              <a:rPr lang="en-US" altLang="ja-JP" dirty="0" smtClean="0"/>
              <a:t>)</a:t>
            </a:r>
            <a:r>
              <a:rPr lang="ja-JP" altLang="en-US" dirty="0" smtClean="0"/>
              <a:t>とビューを更新する</a:t>
            </a:r>
            <a:endParaRPr lang="en-US" altLang="ja-JP" dirty="0" smtClean="0"/>
          </a:p>
          <a:p>
            <a:pPr lvl="1"/>
            <a:r>
              <a:rPr kumimoji="1" lang="ja-JP" altLang="en-US" dirty="0" smtClean="0"/>
              <a:t>ゲームの終了判定</a:t>
            </a:r>
            <a:endParaRPr kumimoji="1" lang="en-US" altLang="ja-JP" dirty="0" smtClean="0"/>
          </a:p>
          <a:p>
            <a:pPr lvl="2"/>
            <a:r>
              <a:rPr kumimoji="1" lang="ja-JP" altLang="en-US" dirty="0" smtClean="0"/>
              <a:t>双方がおけなくなったら，勝敗を判定し，メッセージ行事</a:t>
            </a:r>
            <a:endParaRPr kumimoji="1" lang="en-US" altLang="ja-JP" dirty="0" smtClean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NIT, Nara </a:t>
            </a:r>
            <a:r>
              <a:rPr kumimoji="1" lang="ja-JP" altLang="en-US" smtClean="0"/>
              <a:t>情報工学実験</a:t>
            </a:r>
            <a:r>
              <a:rPr kumimoji="1" lang="en-US" altLang="ja-JP" smtClean="0"/>
              <a:t>3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16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58788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起動からゲーム開始までの流れ</a:t>
            </a:r>
            <a:endParaRPr lang="ja-JP" alt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NIT, Nara </a:t>
            </a:r>
            <a:r>
              <a:rPr lang="ja-JP" altLang="en-US" smtClean="0"/>
              <a:t>情報工学実験</a:t>
            </a:r>
            <a:r>
              <a:rPr lang="en-US" altLang="ja-JP" smtClean="0"/>
              <a:t>3</a:t>
            </a:r>
            <a:endParaRPr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lang="ja-JP" altLang="en-US" smtClean="0"/>
              <a:pPr/>
              <a:t>17</a:t>
            </a:fld>
            <a:endParaRPr lang="ja-JP" altLang="en-US"/>
          </a:p>
        </p:txBody>
      </p:sp>
      <p:sp>
        <p:nvSpPr>
          <p:cNvPr id="4" name="角丸四角形 3"/>
          <p:cNvSpPr/>
          <p:nvPr/>
        </p:nvSpPr>
        <p:spPr>
          <a:xfrm>
            <a:off x="1763688" y="1542802"/>
            <a:ext cx="1306488" cy="914400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sz="2000" dirty="0" smtClean="0"/>
              <a:t>Program</a:t>
            </a:r>
            <a:endParaRPr kumimoji="1" lang="ja-JP" altLang="en-US" sz="2000" dirty="0"/>
          </a:p>
        </p:txBody>
      </p:sp>
      <p:sp>
        <p:nvSpPr>
          <p:cNvPr id="5" name="角丸四角形 4"/>
          <p:cNvSpPr/>
          <p:nvPr/>
        </p:nvSpPr>
        <p:spPr>
          <a:xfrm>
            <a:off x="4654352" y="1542802"/>
            <a:ext cx="1512168" cy="914400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sz="2000" dirty="0" err="1" smtClean="0"/>
              <a:t>MainForm</a:t>
            </a:r>
            <a:endParaRPr kumimoji="1" lang="en-US" altLang="ja-JP" sz="2000" dirty="0" smtClean="0"/>
          </a:p>
        </p:txBody>
      </p:sp>
      <p:sp>
        <p:nvSpPr>
          <p:cNvPr id="6" name="角丸四角形 5"/>
          <p:cNvSpPr/>
          <p:nvPr/>
        </p:nvSpPr>
        <p:spPr>
          <a:xfrm>
            <a:off x="4366320" y="3415010"/>
            <a:ext cx="2079848" cy="792088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sz="2000" dirty="0" err="1" smtClean="0"/>
              <a:t>GameController</a:t>
            </a:r>
            <a:endParaRPr kumimoji="1" lang="en-US" altLang="ja-JP" sz="2000" dirty="0" smtClean="0"/>
          </a:p>
        </p:txBody>
      </p:sp>
      <p:sp>
        <p:nvSpPr>
          <p:cNvPr id="7" name="角丸四角形 6"/>
          <p:cNvSpPr/>
          <p:nvPr/>
        </p:nvSpPr>
        <p:spPr>
          <a:xfrm>
            <a:off x="477888" y="2622922"/>
            <a:ext cx="2160240" cy="2376264"/>
          </a:xfrm>
          <a:prstGeom prst="roundRect">
            <a:avLst>
              <a:gd name="adj" fmla="val 11833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kumimoji="1" lang="en-US" altLang="ja-JP" sz="2000" dirty="0" smtClean="0">
                <a:solidFill>
                  <a:schemeClr val="tx1"/>
                </a:solidFill>
              </a:rPr>
              <a:t>Board</a:t>
            </a:r>
          </a:p>
        </p:txBody>
      </p:sp>
      <p:sp>
        <p:nvSpPr>
          <p:cNvPr id="8" name="角丸四角形 7"/>
          <p:cNvSpPr/>
          <p:nvPr/>
        </p:nvSpPr>
        <p:spPr>
          <a:xfrm>
            <a:off x="4792724" y="5517232"/>
            <a:ext cx="1291444" cy="72008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sz="2000" dirty="0" smtClean="0"/>
              <a:t>AI</a:t>
            </a:r>
          </a:p>
        </p:txBody>
      </p:sp>
      <p:cxnSp>
        <p:nvCxnSpPr>
          <p:cNvPr id="21" name="直線矢印コネクタ 20"/>
          <p:cNvCxnSpPr>
            <a:stCxn id="4" idx="3"/>
            <a:endCxn id="5" idx="1"/>
          </p:cNvCxnSpPr>
          <p:nvPr/>
        </p:nvCxnSpPr>
        <p:spPr>
          <a:xfrm>
            <a:off x="3070176" y="2000002"/>
            <a:ext cx="1584176" cy="0"/>
          </a:xfrm>
          <a:prstGeom prst="straightConnector1">
            <a:avLst/>
          </a:prstGeom>
          <a:ln w="3810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線矢印コネクタ 21"/>
          <p:cNvCxnSpPr>
            <a:stCxn id="6" idx="0"/>
            <a:endCxn id="5" idx="2"/>
          </p:cNvCxnSpPr>
          <p:nvPr/>
        </p:nvCxnSpPr>
        <p:spPr>
          <a:xfrm flipV="1">
            <a:off x="5406244" y="2457202"/>
            <a:ext cx="4192" cy="957808"/>
          </a:xfrm>
          <a:prstGeom prst="straightConnector1">
            <a:avLst/>
          </a:prstGeom>
          <a:ln w="3810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線矢印コネクタ 27"/>
          <p:cNvCxnSpPr/>
          <p:nvPr/>
        </p:nvCxnSpPr>
        <p:spPr>
          <a:xfrm>
            <a:off x="5446440" y="4279106"/>
            <a:ext cx="0" cy="1152128"/>
          </a:xfrm>
          <a:prstGeom prst="straightConnector1">
            <a:avLst/>
          </a:prstGeom>
          <a:ln w="38100">
            <a:solidFill>
              <a:schemeClr val="tx1"/>
            </a:solidFill>
            <a:headEnd type="triangle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角丸四角形 43"/>
          <p:cNvSpPr/>
          <p:nvPr/>
        </p:nvSpPr>
        <p:spPr>
          <a:xfrm>
            <a:off x="621904" y="3126978"/>
            <a:ext cx="1473696" cy="1224136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2000" dirty="0" smtClean="0">
                <a:solidFill>
                  <a:schemeClr val="tx1"/>
                </a:solidFill>
              </a:rPr>
              <a:t>Cell</a:t>
            </a:r>
          </a:p>
          <a:p>
            <a:r>
              <a:rPr lang="ja-JP" altLang="en-US" sz="2000" dirty="0" smtClean="0">
                <a:solidFill>
                  <a:schemeClr val="tx1"/>
                </a:solidFill>
              </a:rPr>
              <a:t>縦</a:t>
            </a:r>
            <a:r>
              <a:rPr lang="en-US" altLang="ja-JP" sz="2000" dirty="0" smtClean="0">
                <a:solidFill>
                  <a:schemeClr val="tx1"/>
                </a:solidFill>
              </a:rPr>
              <a:t>:1, </a:t>
            </a:r>
            <a:r>
              <a:rPr lang="ja-JP" altLang="en-US" sz="2000" dirty="0" smtClean="0">
                <a:solidFill>
                  <a:schemeClr val="tx1"/>
                </a:solidFill>
              </a:rPr>
              <a:t>横</a:t>
            </a:r>
            <a:r>
              <a:rPr lang="en-US" altLang="ja-JP" sz="2000" dirty="0" smtClean="0">
                <a:solidFill>
                  <a:schemeClr val="tx1"/>
                </a:solidFill>
              </a:rPr>
              <a:t>:3</a:t>
            </a:r>
          </a:p>
          <a:p>
            <a:r>
              <a:rPr lang="ja-JP" altLang="en-US" sz="2000" dirty="0" smtClean="0">
                <a:solidFill>
                  <a:schemeClr val="tx1"/>
                </a:solidFill>
              </a:rPr>
              <a:t>空白</a:t>
            </a:r>
            <a:r>
              <a:rPr lang="en-US" altLang="ja-JP" sz="2000" dirty="0" smtClean="0">
                <a:solidFill>
                  <a:schemeClr val="tx1"/>
                </a:solidFill>
              </a:rPr>
              <a:t>?:no</a:t>
            </a:r>
          </a:p>
          <a:p>
            <a:r>
              <a:rPr lang="ja-JP" altLang="en-US" sz="2000" dirty="0" smtClean="0">
                <a:solidFill>
                  <a:schemeClr val="tx1"/>
                </a:solidFill>
              </a:rPr>
              <a:t>黒</a:t>
            </a:r>
            <a:r>
              <a:rPr lang="en-US" altLang="ja-JP" sz="2000" dirty="0" smtClean="0">
                <a:solidFill>
                  <a:schemeClr val="tx1"/>
                </a:solidFill>
              </a:rPr>
              <a:t>?:yes</a:t>
            </a:r>
            <a:endParaRPr kumimoji="1" lang="en-US" altLang="ja-JP" sz="2000" dirty="0" smtClean="0">
              <a:solidFill>
                <a:schemeClr val="tx1"/>
              </a:solidFill>
            </a:endParaRPr>
          </a:p>
        </p:txBody>
      </p:sp>
      <p:sp>
        <p:nvSpPr>
          <p:cNvPr id="59" name="角丸四角形 58"/>
          <p:cNvSpPr/>
          <p:nvPr/>
        </p:nvSpPr>
        <p:spPr>
          <a:xfrm>
            <a:off x="774304" y="3279378"/>
            <a:ext cx="1473696" cy="1224136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2000" dirty="0" smtClean="0">
                <a:solidFill>
                  <a:schemeClr val="tx1"/>
                </a:solidFill>
              </a:rPr>
              <a:t>Cell</a:t>
            </a:r>
          </a:p>
          <a:p>
            <a:r>
              <a:rPr lang="ja-JP" altLang="en-US" sz="2000" dirty="0" smtClean="0">
                <a:solidFill>
                  <a:schemeClr val="tx1"/>
                </a:solidFill>
              </a:rPr>
              <a:t>縦</a:t>
            </a:r>
            <a:r>
              <a:rPr lang="en-US" altLang="ja-JP" sz="2000" dirty="0" smtClean="0">
                <a:solidFill>
                  <a:schemeClr val="tx1"/>
                </a:solidFill>
              </a:rPr>
              <a:t>:1, </a:t>
            </a:r>
            <a:r>
              <a:rPr lang="ja-JP" altLang="en-US" sz="2000" dirty="0" smtClean="0">
                <a:solidFill>
                  <a:schemeClr val="tx1"/>
                </a:solidFill>
              </a:rPr>
              <a:t>横</a:t>
            </a:r>
            <a:r>
              <a:rPr lang="en-US" altLang="ja-JP" sz="2000" dirty="0" smtClean="0">
                <a:solidFill>
                  <a:schemeClr val="tx1"/>
                </a:solidFill>
              </a:rPr>
              <a:t>:3</a:t>
            </a:r>
          </a:p>
          <a:p>
            <a:r>
              <a:rPr lang="ja-JP" altLang="en-US" sz="2000" dirty="0" smtClean="0">
                <a:solidFill>
                  <a:schemeClr val="tx1"/>
                </a:solidFill>
              </a:rPr>
              <a:t>空白</a:t>
            </a:r>
            <a:r>
              <a:rPr lang="en-US" altLang="ja-JP" sz="2000" dirty="0" smtClean="0">
                <a:solidFill>
                  <a:schemeClr val="tx1"/>
                </a:solidFill>
              </a:rPr>
              <a:t>?:no</a:t>
            </a:r>
          </a:p>
          <a:p>
            <a:r>
              <a:rPr lang="ja-JP" altLang="en-US" sz="2000" dirty="0" smtClean="0">
                <a:solidFill>
                  <a:schemeClr val="tx1"/>
                </a:solidFill>
              </a:rPr>
              <a:t>黒</a:t>
            </a:r>
            <a:r>
              <a:rPr lang="en-US" altLang="ja-JP" sz="2000" dirty="0" smtClean="0">
                <a:solidFill>
                  <a:schemeClr val="tx1"/>
                </a:solidFill>
              </a:rPr>
              <a:t>?:yes</a:t>
            </a:r>
            <a:endParaRPr kumimoji="1" lang="en-US" altLang="ja-JP" sz="2000" dirty="0" smtClean="0">
              <a:solidFill>
                <a:schemeClr val="tx1"/>
              </a:solidFill>
            </a:endParaRPr>
          </a:p>
        </p:txBody>
      </p:sp>
      <p:sp>
        <p:nvSpPr>
          <p:cNvPr id="60" name="角丸四角形 59"/>
          <p:cNvSpPr/>
          <p:nvPr/>
        </p:nvSpPr>
        <p:spPr>
          <a:xfrm>
            <a:off x="926704" y="3431778"/>
            <a:ext cx="1473696" cy="1224136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2000" dirty="0" smtClean="0">
                <a:solidFill>
                  <a:schemeClr val="tx1"/>
                </a:solidFill>
              </a:rPr>
              <a:t>Cell</a:t>
            </a:r>
          </a:p>
          <a:p>
            <a:r>
              <a:rPr lang="ja-JP" altLang="en-US" sz="2000" dirty="0" smtClean="0">
                <a:solidFill>
                  <a:schemeClr val="tx1"/>
                </a:solidFill>
              </a:rPr>
              <a:t>縦</a:t>
            </a:r>
            <a:r>
              <a:rPr lang="en-US" altLang="ja-JP" sz="2000" dirty="0" smtClean="0">
                <a:solidFill>
                  <a:schemeClr val="tx1"/>
                </a:solidFill>
              </a:rPr>
              <a:t>:1, </a:t>
            </a:r>
            <a:r>
              <a:rPr lang="ja-JP" altLang="en-US" sz="2000" dirty="0" smtClean="0">
                <a:solidFill>
                  <a:schemeClr val="tx1"/>
                </a:solidFill>
              </a:rPr>
              <a:t>横</a:t>
            </a:r>
            <a:r>
              <a:rPr lang="en-US" altLang="ja-JP" sz="2000" dirty="0" smtClean="0">
                <a:solidFill>
                  <a:schemeClr val="tx1"/>
                </a:solidFill>
              </a:rPr>
              <a:t>:3</a:t>
            </a:r>
          </a:p>
          <a:p>
            <a:r>
              <a:rPr lang="ja-JP" altLang="en-US" sz="2000" dirty="0" smtClean="0">
                <a:solidFill>
                  <a:schemeClr val="tx1"/>
                </a:solidFill>
              </a:rPr>
              <a:t>空白</a:t>
            </a:r>
            <a:r>
              <a:rPr lang="en-US" altLang="ja-JP" sz="2000" dirty="0" smtClean="0">
                <a:solidFill>
                  <a:schemeClr val="tx1"/>
                </a:solidFill>
              </a:rPr>
              <a:t>?:no</a:t>
            </a:r>
          </a:p>
          <a:p>
            <a:r>
              <a:rPr lang="ja-JP" altLang="en-US" sz="2000" dirty="0" smtClean="0">
                <a:solidFill>
                  <a:schemeClr val="tx1"/>
                </a:solidFill>
              </a:rPr>
              <a:t>黒</a:t>
            </a:r>
            <a:r>
              <a:rPr lang="en-US" altLang="ja-JP" sz="2000" dirty="0" smtClean="0">
                <a:solidFill>
                  <a:schemeClr val="tx1"/>
                </a:solidFill>
              </a:rPr>
              <a:t>?:yes</a:t>
            </a:r>
            <a:endParaRPr kumimoji="1" lang="en-US" altLang="ja-JP" sz="2000" dirty="0" smtClean="0">
              <a:solidFill>
                <a:schemeClr val="tx1"/>
              </a:solidFill>
            </a:endParaRPr>
          </a:p>
        </p:txBody>
      </p:sp>
      <p:sp>
        <p:nvSpPr>
          <p:cNvPr id="61" name="角丸四角形 60"/>
          <p:cNvSpPr/>
          <p:nvPr/>
        </p:nvSpPr>
        <p:spPr>
          <a:xfrm>
            <a:off x="1079104" y="3584178"/>
            <a:ext cx="1476672" cy="1224136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2000" dirty="0" smtClean="0">
                <a:solidFill>
                  <a:schemeClr val="tx1"/>
                </a:solidFill>
              </a:rPr>
              <a:t>Cell</a:t>
            </a:r>
          </a:p>
          <a:p>
            <a:r>
              <a:rPr lang="ja-JP" altLang="en-US" sz="2000" dirty="0" smtClean="0">
                <a:solidFill>
                  <a:schemeClr val="tx1"/>
                </a:solidFill>
              </a:rPr>
              <a:t>縦</a:t>
            </a:r>
            <a:r>
              <a:rPr lang="en-US" altLang="ja-JP" sz="2000" dirty="0" smtClean="0">
                <a:solidFill>
                  <a:schemeClr val="tx1"/>
                </a:solidFill>
              </a:rPr>
              <a:t>:1, </a:t>
            </a:r>
            <a:r>
              <a:rPr lang="ja-JP" altLang="en-US" sz="2000" dirty="0" smtClean="0">
                <a:solidFill>
                  <a:schemeClr val="tx1"/>
                </a:solidFill>
              </a:rPr>
              <a:t>横</a:t>
            </a:r>
            <a:r>
              <a:rPr lang="en-US" altLang="ja-JP" sz="2000" dirty="0" smtClean="0">
                <a:solidFill>
                  <a:schemeClr val="tx1"/>
                </a:solidFill>
              </a:rPr>
              <a:t>:3</a:t>
            </a:r>
          </a:p>
          <a:p>
            <a:r>
              <a:rPr lang="ja-JP" altLang="en-US" sz="2000" dirty="0" smtClean="0">
                <a:solidFill>
                  <a:schemeClr val="tx1"/>
                </a:solidFill>
              </a:rPr>
              <a:t>空白</a:t>
            </a:r>
            <a:r>
              <a:rPr lang="en-US" altLang="ja-JP" sz="2000" dirty="0" smtClean="0">
                <a:solidFill>
                  <a:schemeClr val="tx1"/>
                </a:solidFill>
              </a:rPr>
              <a:t>?:no</a:t>
            </a:r>
          </a:p>
          <a:p>
            <a:r>
              <a:rPr lang="ja-JP" altLang="en-US" sz="2000" dirty="0" smtClean="0">
                <a:solidFill>
                  <a:schemeClr val="tx1"/>
                </a:solidFill>
              </a:rPr>
              <a:t>黒</a:t>
            </a:r>
            <a:r>
              <a:rPr lang="en-US" altLang="ja-JP" sz="2000" dirty="0" smtClean="0">
                <a:solidFill>
                  <a:schemeClr val="tx1"/>
                </a:solidFill>
              </a:rPr>
              <a:t>?:yes</a:t>
            </a:r>
            <a:endParaRPr kumimoji="1" lang="en-US" altLang="ja-JP" sz="2000" dirty="0" smtClean="0">
              <a:solidFill>
                <a:schemeClr val="tx1"/>
              </a:solidFill>
            </a:endParaRPr>
          </a:p>
        </p:txBody>
      </p:sp>
      <p:cxnSp>
        <p:nvCxnSpPr>
          <p:cNvPr id="64" name="直線矢印コネクタ 63"/>
          <p:cNvCxnSpPr>
            <a:stCxn id="6" idx="1"/>
            <a:endCxn id="7" idx="3"/>
          </p:cNvCxnSpPr>
          <p:nvPr/>
        </p:nvCxnSpPr>
        <p:spPr>
          <a:xfrm flipH="1">
            <a:off x="2638128" y="3811054"/>
            <a:ext cx="1728192" cy="0"/>
          </a:xfrm>
          <a:prstGeom prst="straightConnector1">
            <a:avLst/>
          </a:prstGeom>
          <a:ln w="3810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角丸四角形吹き出し 68"/>
          <p:cNvSpPr/>
          <p:nvPr/>
        </p:nvSpPr>
        <p:spPr>
          <a:xfrm>
            <a:off x="107504" y="1398786"/>
            <a:ext cx="1556048" cy="950094"/>
          </a:xfrm>
          <a:prstGeom prst="wedgeRoundRectCallout">
            <a:avLst>
              <a:gd name="adj1" fmla="val 60570"/>
              <a:gd name="adj2" fmla="val 4888"/>
              <a:gd name="adj3" fmla="val 16667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ja-JP" altLang="en-US" dirty="0" smtClean="0"/>
              <a:t>①起動</a:t>
            </a:r>
            <a:endParaRPr lang="en-US" altLang="ja-JP" dirty="0" smtClean="0"/>
          </a:p>
          <a:p>
            <a:pPr marL="268288" indent="-268288"/>
            <a:r>
              <a:rPr kumimoji="1" lang="ja-JP" altLang="en-US" dirty="0" smtClean="0"/>
              <a:t>②</a:t>
            </a:r>
            <a:r>
              <a:rPr kumimoji="1" lang="en-US" altLang="ja-JP" dirty="0" err="1" smtClean="0"/>
              <a:t>MainForm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ja-JP" altLang="en-US" dirty="0" smtClean="0"/>
              <a:t>生成</a:t>
            </a:r>
            <a:endParaRPr kumimoji="1" lang="en-US" altLang="ja-JP" dirty="0" smtClean="0"/>
          </a:p>
        </p:txBody>
      </p:sp>
      <p:sp>
        <p:nvSpPr>
          <p:cNvPr id="70" name="角丸四角形吹き出し 69"/>
          <p:cNvSpPr/>
          <p:nvPr/>
        </p:nvSpPr>
        <p:spPr>
          <a:xfrm>
            <a:off x="6300192" y="1434210"/>
            <a:ext cx="2592288" cy="1501896"/>
          </a:xfrm>
          <a:prstGeom prst="wedgeRoundRectCallout">
            <a:avLst>
              <a:gd name="adj1" fmla="val -60281"/>
              <a:gd name="adj2" fmla="val -5117"/>
              <a:gd name="adj3" fmla="val 16667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268288" indent="-268288"/>
            <a:r>
              <a:rPr lang="ja-JP" altLang="en-US" dirty="0"/>
              <a:t>③</a:t>
            </a:r>
            <a:r>
              <a:rPr lang="en-US" altLang="ja-JP" dirty="0" err="1">
                <a:latin typeface="Consolas" panose="020B0609020204030204" pitchFamily="49" charset="0"/>
                <a:cs typeface="Consolas" panose="020B0609020204030204" pitchFamily="49" charset="0"/>
              </a:rPr>
              <a:t>mainForm_Load</a:t>
            </a:r>
            <a:r>
              <a:rPr lang="ja-JP" altLang="en-US" dirty="0"/>
              <a:t>の呼び出し</a:t>
            </a:r>
            <a:endParaRPr lang="en-US" altLang="ja-JP" dirty="0"/>
          </a:p>
          <a:p>
            <a:pPr marL="268288" indent="-268288"/>
            <a:r>
              <a:rPr lang="ja-JP" altLang="en-US" dirty="0" smtClean="0"/>
              <a:t>④</a:t>
            </a:r>
            <a:r>
              <a:rPr lang="en-US" altLang="ja-JP" dirty="0" smtClean="0"/>
              <a:t>AI</a:t>
            </a:r>
            <a:r>
              <a:rPr lang="ja-JP" altLang="en-US" dirty="0" err="1" smtClean="0"/>
              <a:t>，</a:t>
            </a:r>
            <a:r>
              <a:rPr lang="en-US" altLang="ja-JP" dirty="0" err="1" smtClean="0"/>
              <a:t>GameController</a:t>
            </a:r>
            <a:r>
              <a:rPr lang="ja-JP" altLang="en-US" dirty="0" smtClean="0"/>
              <a:t>の生成</a:t>
            </a:r>
            <a:endParaRPr lang="en-US" altLang="ja-JP" dirty="0" smtClean="0"/>
          </a:p>
          <a:p>
            <a:r>
              <a:rPr lang="ja-JP" altLang="en-US" dirty="0" smtClean="0"/>
              <a:t>⑥ゲーム開始</a:t>
            </a:r>
            <a:endParaRPr lang="en-US" altLang="ja-JP" dirty="0"/>
          </a:p>
        </p:txBody>
      </p:sp>
      <p:sp>
        <p:nvSpPr>
          <p:cNvPr id="71" name="角丸四角形吹き出し 70"/>
          <p:cNvSpPr/>
          <p:nvPr/>
        </p:nvSpPr>
        <p:spPr>
          <a:xfrm>
            <a:off x="6742584" y="3320988"/>
            <a:ext cx="2043336" cy="540060"/>
          </a:xfrm>
          <a:prstGeom prst="wedgeRoundRectCallout">
            <a:avLst>
              <a:gd name="adj1" fmla="val -61604"/>
              <a:gd name="adj2" fmla="val 37438"/>
              <a:gd name="adj3" fmla="val 16667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dirty="0" smtClean="0"/>
              <a:t>⑤</a:t>
            </a:r>
            <a:r>
              <a:rPr kumimoji="1" lang="ja-JP" altLang="en-US" dirty="0" smtClean="0"/>
              <a:t>ボードの生成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981912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dirty="0"/>
              <a:t>ユーザ</a:t>
            </a:r>
            <a:r>
              <a:rPr lang="ja-JP" altLang="en-US" dirty="0" smtClean="0"/>
              <a:t>のターン</a:t>
            </a:r>
            <a:endParaRPr lang="ja-JP" alt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NIT, Nara </a:t>
            </a:r>
            <a:r>
              <a:rPr lang="ja-JP" altLang="en-US" smtClean="0"/>
              <a:t>情報工学実験</a:t>
            </a:r>
            <a:r>
              <a:rPr lang="en-US" altLang="ja-JP" smtClean="0"/>
              <a:t>3</a:t>
            </a:r>
            <a:endParaRPr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lang="ja-JP" altLang="en-US" smtClean="0"/>
              <a:pPr/>
              <a:t>18</a:t>
            </a:fld>
            <a:endParaRPr lang="ja-JP" altLang="en-US"/>
          </a:p>
        </p:txBody>
      </p:sp>
      <p:sp>
        <p:nvSpPr>
          <p:cNvPr id="4" name="角丸四角形 3"/>
          <p:cNvSpPr/>
          <p:nvPr/>
        </p:nvSpPr>
        <p:spPr>
          <a:xfrm>
            <a:off x="1763688" y="1542802"/>
            <a:ext cx="1306488" cy="914400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sz="2000" dirty="0" smtClean="0"/>
              <a:t>Program</a:t>
            </a:r>
            <a:endParaRPr kumimoji="1" lang="ja-JP" altLang="en-US" sz="2000" dirty="0"/>
          </a:p>
        </p:txBody>
      </p:sp>
      <p:sp>
        <p:nvSpPr>
          <p:cNvPr id="5" name="角丸四角形 4"/>
          <p:cNvSpPr/>
          <p:nvPr/>
        </p:nvSpPr>
        <p:spPr>
          <a:xfrm>
            <a:off x="4654352" y="1542802"/>
            <a:ext cx="1512168" cy="914400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sz="2000" dirty="0" err="1" smtClean="0"/>
              <a:t>MainForm</a:t>
            </a:r>
            <a:endParaRPr kumimoji="1" lang="en-US" altLang="ja-JP" sz="2000" dirty="0" smtClean="0"/>
          </a:p>
        </p:txBody>
      </p:sp>
      <p:sp>
        <p:nvSpPr>
          <p:cNvPr id="6" name="角丸四角形 5"/>
          <p:cNvSpPr/>
          <p:nvPr/>
        </p:nvSpPr>
        <p:spPr>
          <a:xfrm>
            <a:off x="4366320" y="3415010"/>
            <a:ext cx="2079848" cy="792088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sz="2000" dirty="0" err="1" smtClean="0"/>
              <a:t>GameController</a:t>
            </a:r>
            <a:endParaRPr kumimoji="1" lang="en-US" altLang="ja-JP" sz="2000" dirty="0" smtClean="0"/>
          </a:p>
        </p:txBody>
      </p:sp>
      <p:sp>
        <p:nvSpPr>
          <p:cNvPr id="7" name="角丸四角形 6"/>
          <p:cNvSpPr/>
          <p:nvPr/>
        </p:nvSpPr>
        <p:spPr>
          <a:xfrm>
            <a:off x="477888" y="2622922"/>
            <a:ext cx="2160240" cy="2376264"/>
          </a:xfrm>
          <a:prstGeom prst="roundRect">
            <a:avLst>
              <a:gd name="adj" fmla="val 11833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kumimoji="1" lang="en-US" altLang="ja-JP" sz="2000" dirty="0" smtClean="0">
                <a:solidFill>
                  <a:schemeClr val="tx1"/>
                </a:solidFill>
              </a:rPr>
              <a:t>Board</a:t>
            </a:r>
          </a:p>
        </p:txBody>
      </p:sp>
      <p:cxnSp>
        <p:nvCxnSpPr>
          <p:cNvPr id="21" name="直線矢印コネクタ 20"/>
          <p:cNvCxnSpPr>
            <a:stCxn id="4" idx="3"/>
            <a:endCxn id="5" idx="1"/>
          </p:cNvCxnSpPr>
          <p:nvPr/>
        </p:nvCxnSpPr>
        <p:spPr>
          <a:xfrm>
            <a:off x="3070176" y="2000002"/>
            <a:ext cx="1584176" cy="0"/>
          </a:xfrm>
          <a:prstGeom prst="straightConnector1">
            <a:avLst/>
          </a:prstGeom>
          <a:ln w="3810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線矢印コネクタ 21"/>
          <p:cNvCxnSpPr>
            <a:stCxn id="6" idx="0"/>
            <a:endCxn id="5" idx="2"/>
          </p:cNvCxnSpPr>
          <p:nvPr/>
        </p:nvCxnSpPr>
        <p:spPr>
          <a:xfrm flipV="1">
            <a:off x="5406244" y="2457202"/>
            <a:ext cx="4192" cy="957808"/>
          </a:xfrm>
          <a:prstGeom prst="straightConnector1">
            <a:avLst/>
          </a:prstGeom>
          <a:ln w="3810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線矢印コネクタ 27"/>
          <p:cNvCxnSpPr/>
          <p:nvPr/>
        </p:nvCxnSpPr>
        <p:spPr>
          <a:xfrm>
            <a:off x="5446440" y="4279106"/>
            <a:ext cx="0" cy="1152128"/>
          </a:xfrm>
          <a:prstGeom prst="straightConnector1">
            <a:avLst/>
          </a:prstGeom>
          <a:ln w="38100">
            <a:solidFill>
              <a:schemeClr val="tx1"/>
            </a:solidFill>
            <a:headEnd type="triangle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角丸四角形 43"/>
          <p:cNvSpPr/>
          <p:nvPr/>
        </p:nvSpPr>
        <p:spPr>
          <a:xfrm>
            <a:off x="621904" y="3126978"/>
            <a:ext cx="1473696" cy="1224136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2000" dirty="0" smtClean="0">
                <a:solidFill>
                  <a:schemeClr val="tx1"/>
                </a:solidFill>
              </a:rPr>
              <a:t>Cell</a:t>
            </a:r>
          </a:p>
          <a:p>
            <a:r>
              <a:rPr lang="ja-JP" altLang="en-US" sz="2000" dirty="0" smtClean="0">
                <a:solidFill>
                  <a:schemeClr val="tx1"/>
                </a:solidFill>
              </a:rPr>
              <a:t>縦</a:t>
            </a:r>
            <a:r>
              <a:rPr lang="en-US" altLang="ja-JP" sz="2000" dirty="0" smtClean="0">
                <a:solidFill>
                  <a:schemeClr val="tx1"/>
                </a:solidFill>
              </a:rPr>
              <a:t>:1, </a:t>
            </a:r>
            <a:r>
              <a:rPr lang="ja-JP" altLang="en-US" sz="2000" dirty="0" smtClean="0">
                <a:solidFill>
                  <a:schemeClr val="tx1"/>
                </a:solidFill>
              </a:rPr>
              <a:t>横</a:t>
            </a:r>
            <a:r>
              <a:rPr lang="en-US" altLang="ja-JP" sz="2000" dirty="0" smtClean="0">
                <a:solidFill>
                  <a:schemeClr val="tx1"/>
                </a:solidFill>
              </a:rPr>
              <a:t>:3</a:t>
            </a:r>
          </a:p>
          <a:p>
            <a:r>
              <a:rPr lang="ja-JP" altLang="en-US" sz="2000" dirty="0" smtClean="0">
                <a:solidFill>
                  <a:schemeClr val="tx1"/>
                </a:solidFill>
              </a:rPr>
              <a:t>空白</a:t>
            </a:r>
            <a:r>
              <a:rPr lang="en-US" altLang="ja-JP" sz="2000" dirty="0" smtClean="0">
                <a:solidFill>
                  <a:schemeClr val="tx1"/>
                </a:solidFill>
              </a:rPr>
              <a:t>?:no</a:t>
            </a:r>
          </a:p>
          <a:p>
            <a:r>
              <a:rPr lang="ja-JP" altLang="en-US" sz="2000" dirty="0" smtClean="0">
                <a:solidFill>
                  <a:schemeClr val="tx1"/>
                </a:solidFill>
              </a:rPr>
              <a:t>黒</a:t>
            </a:r>
            <a:r>
              <a:rPr lang="en-US" altLang="ja-JP" sz="2000" dirty="0" smtClean="0">
                <a:solidFill>
                  <a:schemeClr val="tx1"/>
                </a:solidFill>
              </a:rPr>
              <a:t>?:yes</a:t>
            </a:r>
            <a:endParaRPr kumimoji="1" lang="en-US" altLang="ja-JP" sz="2000" dirty="0" smtClean="0">
              <a:solidFill>
                <a:schemeClr val="tx1"/>
              </a:solidFill>
            </a:endParaRPr>
          </a:p>
        </p:txBody>
      </p:sp>
      <p:sp>
        <p:nvSpPr>
          <p:cNvPr id="59" name="角丸四角形 58"/>
          <p:cNvSpPr/>
          <p:nvPr/>
        </p:nvSpPr>
        <p:spPr>
          <a:xfrm>
            <a:off x="774304" y="3279378"/>
            <a:ext cx="1473696" cy="1224136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2000" dirty="0" smtClean="0">
                <a:solidFill>
                  <a:schemeClr val="tx1"/>
                </a:solidFill>
              </a:rPr>
              <a:t>Cell</a:t>
            </a:r>
          </a:p>
          <a:p>
            <a:r>
              <a:rPr lang="ja-JP" altLang="en-US" sz="2000" dirty="0" smtClean="0">
                <a:solidFill>
                  <a:schemeClr val="tx1"/>
                </a:solidFill>
              </a:rPr>
              <a:t>縦</a:t>
            </a:r>
            <a:r>
              <a:rPr lang="en-US" altLang="ja-JP" sz="2000" dirty="0" smtClean="0">
                <a:solidFill>
                  <a:schemeClr val="tx1"/>
                </a:solidFill>
              </a:rPr>
              <a:t>:1, </a:t>
            </a:r>
            <a:r>
              <a:rPr lang="ja-JP" altLang="en-US" sz="2000" dirty="0" smtClean="0">
                <a:solidFill>
                  <a:schemeClr val="tx1"/>
                </a:solidFill>
              </a:rPr>
              <a:t>横</a:t>
            </a:r>
            <a:r>
              <a:rPr lang="en-US" altLang="ja-JP" sz="2000" dirty="0" smtClean="0">
                <a:solidFill>
                  <a:schemeClr val="tx1"/>
                </a:solidFill>
              </a:rPr>
              <a:t>:3</a:t>
            </a:r>
          </a:p>
          <a:p>
            <a:r>
              <a:rPr lang="ja-JP" altLang="en-US" sz="2000" dirty="0" smtClean="0">
                <a:solidFill>
                  <a:schemeClr val="tx1"/>
                </a:solidFill>
              </a:rPr>
              <a:t>空白</a:t>
            </a:r>
            <a:r>
              <a:rPr lang="en-US" altLang="ja-JP" sz="2000" dirty="0" smtClean="0">
                <a:solidFill>
                  <a:schemeClr val="tx1"/>
                </a:solidFill>
              </a:rPr>
              <a:t>?:no</a:t>
            </a:r>
          </a:p>
          <a:p>
            <a:r>
              <a:rPr lang="ja-JP" altLang="en-US" sz="2000" dirty="0" smtClean="0">
                <a:solidFill>
                  <a:schemeClr val="tx1"/>
                </a:solidFill>
              </a:rPr>
              <a:t>黒</a:t>
            </a:r>
            <a:r>
              <a:rPr lang="en-US" altLang="ja-JP" sz="2000" dirty="0" smtClean="0">
                <a:solidFill>
                  <a:schemeClr val="tx1"/>
                </a:solidFill>
              </a:rPr>
              <a:t>?:yes</a:t>
            </a:r>
            <a:endParaRPr kumimoji="1" lang="en-US" altLang="ja-JP" sz="2000" dirty="0" smtClean="0">
              <a:solidFill>
                <a:schemeClr val="tx1"/>
              </a:solidFill>
            </a:endParaRPr>
          </a:p>
        </p:txBody>
      </p:sp>
      <p:sp>
        <p:nvSpPr>
          <p:cNvPr id="60" name="角丸四角形 59"/>
          <p:cNvSpPr/>
          <p:nvPr/>
        </p:nvSpPr>
        <p:spPr>
          <a:xfrm>
            <a:off x="926704" y="3431778"/>
            <a:ext cx="1473696" cy="1224136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2000" dirty="0" smtClean="0">
                <a:solidFill>
                  <a:schemeClr val="tx1"/>
                </a:solidFill>
              </a:rPr>
              <a:t>Cell</a:t>
            </a:r>
          </a:p>
          <a:p>
            <a:r>
              <a:rPr lang="ja-JP" altLang="en-US" sz="2000" dirty="0" smtClean="0">
                <a:solidFill>
                  <a:schemeClr val="tx1"/>
                </a:solidFill>
              </a:rPr>
              <a:t>縦</a:t>
            </a:r>
            <a:r>
              <a:rPr lang="en-US" altLang="ja-JP" sz="2000" dirty="0" smtClean="0">
                <a:solidFill>
                  <a:schemeClr val="tx1"/>
                </a:solidFill>
              </a:rPr>
              <a:t>:1, </a:t>
            </a:r>
            <a:r>
              <a:rPr lang="ja-JP" altLang="en-US" sz="2000" dirty="0" smtClean="0">
                <a:solidFill>
                  <a:schemeClr val="tx1"/>
                </a:solidFill>
              </a:rPr>
              <a:t>横</a:t>
            </a:r>
            <a:r>
              <a:rPr lang="en-US" altLang="ja-JP" sz="2000" dirty="0" smtClean="0">
                <a:solidFill>
                  <a:schemeClr val="tx1"/>
                </a:solidFill>
              </a:rPr>
              <a:t>:3</a:t>
            </a:r>
          </a:p>
          <a:p>
            <a:r>
              <a:rPr lang="ja-JP" altLang="en-US" sz="2000" dirty="0" smtClean="0">
                <a:solidFill>
                  <a:schemeClr val="tx1"/>
                </a:solidFill>
              </a:rPr>
              <a:t>空白</a:t>
            </a:r>
            <a:r>
              <a:rPr lang="en-US" altLang="ja-JP" sz="2000" dirty="0" smtClean="0">
                <a:solidFill>
                  <a:schemeClr val="tx1"/>
                </a:solidFill>
              </a:rPr>
              <a:t>?:no</a:t>
            </a:r>
          </a:p>
          <a:p>
            <a:r>
              <a:rPr lang="ja-JP" altLang="en-US" sz="2000" dirty="0" smtClean="0">
                <a:solidFill>
                  <a:schemeClr val="tx1"/>
                </a:solidFill>
              </a:rPr>
              <a:t>黒</a:t>
            </a:r>
            <a:r>
              <a:rPr lang="en-US" altLang="ja-JP" sz="2000" dirty="0" smtClean="0">
                <a:solidFill>
                  <a:schemeClr val="tx1"/>
                </a:solidFill>
              </a:rPr>
              <a:t>?:yes</a:t>
            </a:r>
            <a:endParaRPr kumimoji="1" lang="en-US" altLang="ja-JP" sz="2000" dirty="0" smtClean="0">
              <a:solidFill>
                <a:schemeClr val="tx1"/>
              </a:solidFill>
            </a:endParaRPr>
          </a:p>
        </p:txBody>
      </p:sp>
      <p:sp>
        <p:nvSpPr>
          <p:cNvPr id="61" name="角丸四角形 60"/>
          <p:cNvSpPr/>
          <p:nvPr/>
        </p:nvSpPr>
        <p:spPr>
          <a:xfrm>
            <a:off x="1079104" y="3584178"/>
            <a:ext cx="1476672" cy="1224136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2000" dirty="0" smtClean="0">
                <a:solidFill>
                  <a:schemeClr val="tx1"/>
                </a:solidFill>
              </a:rPr>
              <a:t>Cell</a:t>
            </a:r>
          </a:p>
          <a:p>
            <a:r>
              <a:rPr lang="ja-JP" altLang="en-US" sz="2000" dirty="0" smtClean="0">
                <a:solidFill>
                  <a:schemeClr val="tx1"/>
                </a:solidFill>
              </a:rPr>
              <a:t>縦</a:t>
            </a:r>
            <a:r>
              <a:rPr lang="en-US" altLang="ja-JP" sz="2000" dirty="0" smtClean="0">
                <a:solidFill>
                  <a:schemeClr val="tx1"/>
                </a:solidFill>
              </a:rPr>
              <a:t>:1, </a:t>
            </a:r>
            <a:r>
              <a:rPr lang="ja-JP" altLang="en-US" sz="2000" dirty="0" smtClean="0">
                <a:solidFill>
                  <a:schemeClr val="tx1"/>
                </a:solidFill>
              </a:rPr>
              <a:t>横</a:t>
            </a:r>
            <a:r>
              <a:rPr lang="en-US" altLang="ja-JP" sz="2000" dirty="0" smtClean="0">
                <a:solidFill>
                  <a:schemeClr val="tx1"/>
                </a:solidFill>
              </a:rPr>
              <a:t>:3</a:t>
            </a:r>
          </a:p>
          <a:p>
            <a:r>
              <a:rPr lang="ja-JP" altLang="en-US" sz="2000" dirty="0" smtClean="0">
                <a:solidFill>
                  <a:schemeClr val="tx1"/>
                </a:solidFill>
              </a:rPr>
              <a:t>空白</a:t>
            </a:r>
            <a:r>
              <a:rPr lang="en-US" altLang="ja-JP" sz="2000" dirty="0" smtClean="0">
                <a:solidFill>
                  <a:schemeClr val="tx1"/>
                </a:solidFill>
              </a:rPr>
              <a:t>?:no</a:t>
            </a:r>
          </a:p>
          <a:p>
            <a:r>
              <a:rPr lang="ja-JP" altLang="en-US" sz="2000" dirty="0" smtClean="0">
                <a:solidFill>
                  <a:schemeClr val="tx1"/>
                </a:solidFill>
              </a:rPr>
              <a:t>黒</a:t>
            </a:r>
            <a:r>
              <a:rPr lang="en-US" altLang="ja-JP" sz="2000" dirty="0" smtClean="0">
                <a:solidFill>
                  <a:schemeClr val="tx1"/>
                </a:solidFill>
              </a:rPr>
              <a:t>?:yes</a:t>
            </a:r>
            <a:endParaRPr kumimoji="1" lang="en-US" altLang="ja-JP" sz="2000" dirty="0" smtClean="0">
              <a:solidFill>
                <a:schemeClr val="tx1"/>
              </a:solidFill>
            </a:endParaRPr>
          </a:p>
        </p:txBody>
      </p:sp>
      <p:cxnSp>
        <p:nvCxnSpPr>
          <p:cNvPr id="64" name="直線矢印コネクタ 63"/>
          <p:cNvCxnSpPr>
            <a:stCxn id="6" idx="1"/>
            <a:endCxn id="7" idx="3"/>
          </p:cNvCxnSpPr>
          <p:nvPr/>
        </p:nvCxnSpPr>
        <p:spPr>
          <a:xfrm flipH="1">
            <a:off x="2638128" y="3811054"/>
            <a:ext cx="1728192" cy="0"/>
          </a:xfrm>
          <a:prstGeom prst="straightConnector1">
            <a:avLst/>
          </a:prstGeom>
          <a:ln w="3810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角丸四角形吹き出し 69"/>
          <p:cNvSpPr/>
          <p:nvPr/>
        </p:nvSpPr>
        <p:spPr>
          <a:xfrm>
            <a:off x="5518448" y="476672"/>
            <a:ext cx="3158008" cy="972688"/>
          </a:xfrm>
          <a:prstGeom prst="wedgeRoundRectCallout">
            <a:avLst>
              <a:gd name="adj1" fmla="val -41107"/>
              <a:gd name="adj2" fmla="val 73215"/>
              <a:gd name="adj3" fmla="val 16667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268288" indent="-268288"/>
            <a:r>
              <a:rPr lang="ja-JP" altLang="en-US" dirty="0" smtClean="0"/>
              <a:t>①クリックの検出，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イベントハンドラの呼び出し</a:t>
            </a:r>
            <a:endParaRPr lang="en-US" altLang="ja-JP" dirty="0" smtClean="0"/>
          </a:p>
        </p:txBody>
      </p:sp>
      <p:sp>
        <p:nvSpPr>
          <p:cNvPr id="71" name="角丸四角形吹き出し 70"/>
          <p:cNvSpPr/>
          <p:nvPr/>
        </p:nvSpPr>
        <p:spPr>
          <a:xfrm>
            <a:off x="6452202" y="2348880"/>
            <a:ext cx="2333718" cy="1398550"/>
          </a:xfrm>
          <a:prstGeom prst="wedgeRoundRectCallout">
            <a:avLst>
              <a:gd name="adj1" fmla="val -61604"/>
              <a:gd name="adj2" fmla="val 37438"/>
              <a:gd name="adj3" fmla="val 16667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ja-JP" altLang="en-US" dirty="0" smtClean="0"/>
              <a:t>②置いてボード更新</a:t>
            </a:r>
            <a:endParaRPr kumimoji="1" lang="en-US" altLang="ja-JP" dirty="0" smtClean="0"/>
          </a:p>
          <a:p>
            <a:r>
              <a:rPr lang="ja-JP" altLang="en-US" dirty="0"/>
              <a:t>③</a:t>
            </a:r>
            <a:r>
              <a:rPr kumimoji="1" lang="ja-JP" altLang="en-US" dirty="0" smtClean="0"/>
              <a:t>表示の更新</a:t>
            </a:r>
            <a:endParaRPr kumimoji="1" lang="en-US" altLang="ja-JP" dirty="0" smtClean="0"/>
          </a:p>
          <a:p>
            <a:r>
              <a:rPr lang="ja-JP" altLang="en-US" dirty="0" smtClean="0"/>
              <a:t>④勝敗判定</a:t>
            </a:r>
            <a:endParaRPr kumimoji="1" lang="en-US" altLang="ja-JP" dirty="0" smtClean="0"/>
          </a:p>
          <a:p>
            <a:r>
              <a:rPr lang="ja-JP" altLang="en-US" dirty="0" smtClean="0"/>
              <a:t>⑤</a:t>
            </a:r>
            <a:r>
              <a:rPr lang="en-US" altLang="ja-JP" dirty="0" smtClean="0"/>
              <a:t>AI</a:t>
            </a:r>
            <a:r>
              <a:rPr lang="ja-JP" altLang="en-US" dirty="0" smtClean="0"/>
              <a:t>の呼び出し</a:t>
            </a:r>
            <a:endParaRPr kumimoji="1" lang="ja-JP" altLang="en-US" dirty="0"/>
          </a:p>
        </p:txBody>
      </p:sp>
      <p:sp>
        <p:nvSpPr>
          <p:cNvPr id="30" name="角丸四角形 29"/>
          <p:cNvSpPr/>
          <p:nvPr/>
        </p:nvSpPr>
        <p:spPr>
          <a:xfrm>
            <a:off x="4792724" y="5517232"/>
            <a:ext cx="1291444" cy="72008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sz="2000" dirty="0" smtClean="0"/>
              <a:t>AI</a:t>
            </a:r>
          </a:p>
        </p:txBody>
      </p:sp>
    </p:spTree>
    <p:extLst>
      <p:ext uri="{BB962C8B-B14F-4D97-AF65-F5344CB8AC3E}">
        <p14:creationId xmlns:p14="http://schemas.microsoft.com/office/powerpoint/2010/main" val="2149472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ja-JP" dirty="0" smtClean="0"/>
              <a:t>AI</a:t>
            </a:r>
            <a:r>
              <a:rPr lang="ja-JP" altLang="en-US" dirty="0" smtClean="0"/>
              <a:t>のターン</a:t>
            </a:r>
            <a:endParaRPr lang="ja-JP" alt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NIT, Nara </a:t>
            </a:r>
            <a:r>
              <a:rPr lang="ja-JP" altLang="en-US" smtClean="0"/>
              <a:t>情報工学実験</a:t>
            </a:r>
            <a:r>
              <a:rPr lang="en-US" altLang="ja-JP" smtClean="0"/>
              <a:t>3</a:t>
            </a:r>
            <a:endParaRPr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lang="ja-JP" altLang="en-US" smtClean="0"/>
              <a:pPr/>
              <a:t>19</a:t>
            </a:fld>
            <a:endParaRPr lang="ja-JP" altLang="en-US"/>
          </a:p>
        </p:txBody>
      </p:sp>
      <p:sp>
        <p:nvSpPr>
          <p:cNvPr id="4" name="角丸四角形 3"/>
          <p:cNvSpPr/>
          <p:nvPr/>
        </p:nvSpPr>
        <p:spPr>
          <a:xfrm>
            <a:off x="1763688" y="1542802"/>
            <a:ext cx="1306488" cy="914400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sz="2000" dirty="0" smtClean="0"/>
              <a:t>Program</a:t>
            </a:r>
            <a:endParaRPr kumimoji="1" lang="ja-JP" altLang="en-US" sz="2000" dirty="0"/>
          </a:p>
        </p:txBody>
      </p:sp>
      <p:sp>
        <p:nvSpPr>
          <p:cNvPr id="5" name="角丸四角形 4"/>
          <p:cNvSpPr/>
          <p:nvPr/>
        </p:nvSpPr>
        <p:spPr>
          <a:xfrm>
            <a:off x="4654352" y="1542802"/>
            <a:ext cx="1512168" cy="914400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sz="2000" dirty="0" err="1" smtClean="0"/>
              <a:t>MainForm</a:t>
            </a:r>
            <a:endParaRPr kumimoji="1" lang="en-US" altLang="ja-JP" sz="2000" dirty="0" smtClean="0"/>
          </a:p>
        </p:txBody>
      </p:sp>
      <p:sp>
        <p:nvSpPr>
          <p:cNvPr id="6" name="角丸四角形 5"/>
          <p:cNvSpPr/>
          <p:nvPr/>
        </p:nvSpPr>
        <p:spPr>
          <a:xfrm>
            <a:off x="4366320" y="3415010"/>
            <a:ext cx="2079848" cy="792088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sz="2000" dirty="0" err="1" smtClean="0"/>
              <a:t>GameController</a:t>
            </a:r>
            <a:endParaRPr kumimoji="1" lang="en-US" altLang="ja-JP" sz="2000" dirty="0" smtClean="0"/>
          </a:p>
        </p:txBody>
      </p:sp>
      <p:sp>
        <p:nvSpPr>
          <p:cNvPr id="7" name="角丸四角形 6"/>
          <p:cNvSpPr/>
          <p:nvPr/>
        </p:nvSpPr>
        <p:spPr>
          <a:xfrm>
            <a:off x="477888" y="2622922"/>
            <a:ext cx="2160240" cy="2376264"/>
          </a:xfrm>
          <a:prstGeom prst="roundRect">
            <a:avLst>
              <a:gd name="adj" fmla="val 11833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kumimoji="1" lang="en-US" altLang="ja-JP" sz="2000" dirty="0" smtClean="0">
                <a:solidFill>
                  <a:schemeClr val="tx1"/>
                </a:solidFill>
              </a:rPr>
              <a:t>Board</a:t>
            </a:r>
          </a:p>
        </p:txBody>
      </p:sp>
      <p:cxnSp>
        <p:nvCxnSpPr>
          <p:cNvPr id="21" name="直線矢印コネクタ 20"/>
          <p:cNvCxnSpPr>
            <a:stCxn id="4" idx="3"/>
            <a:endCxn id="5" idx="1"/>
          </p:cNvCxnSpPr>
          <p:nvPr/>
        </p:nvCxnSpPr>
        <p:spPr>
          <a:xfrm>
            <a:off x="3070176" y="2000002"/>
            <a:ext cx="1584176" cy="0"/>
          </a:xfrm>
          <a:prstGeom prst="straightConnector1">
            <a:avLst/>
          </a:prstGeom>
          <a:ln w="3810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線矢印コネクタ 21"/>
          <p:cNvCxnSpPr>
            <a:stCxn id="6" idx="0"/>
            <a:endCxn id="5" idx="2"/>
          </p:cNvCxnSpPr>
          <p:nvPr/>
        </p:nvCxnSpPr>
        <p:spPr>
          <a:xfrm flipV="1">
            <a:off x="5406244" y="2457202"/>
            <a:ext cx="4192" cy="957808"/>
          </a:xfrm>
          <a:prstGeom prst="straightConnector1">
            <a:avLst/>
          </a:prstGeom>
          <a:ln w="3810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線矢印コネクタ 27"/>
          <p:cNvCxnSpPr/>
          <p:nvPr/>
        </p:nvCxnSpPr>
        <p:spPr>
          <a:xfrm>
            <a:off x="5446440" y="4279106"/>
            <a:ext cx="0" cy="1152128"/>
          </a:xfrm>
          <a:prstGeom prst="straightConnector1">
            <a:avLst/>
          </a:prstGeom>
          <a:ln w="38100">
            <a:solidFill>
              <a:schemeClr val="tx1"/>
            </a:solidFill>
            <a:headEnd type="triangle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角丸四角形 43"/>
          <p:cNvSpPr/>
          <p:nvPr/>
        </p:nvSpPr>
        <p:spPr>
          <a:xfrm>
            <a:off x="621904" y="3126978"/>
            <a:ext cx="1473696" cy="1224136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2000" dirty="0" smtClean="0">
                <a:solidFill>
                  <a:schemeClr val="tx1"/>
                </a:solidFill>
              </a:rPr>
              <a:t>Cell</a:t>
            </a:r>
          </a:p>
          <a:p>
            <a:r>
              <a:rPr lang="ja-JP" altLang="en-US" sz="2000" dirty="0" smtClean="0">
                <a:solidFill>
                  <a:schemeClr val="tx1"/>
                </a:solidFill>
              </a:rPr>
              <a:t>縦</a:t>
            </a:r>
            <a:r>
              <a:rPr lang="en-US" altLang="ja-JP" sz="2000" dirty="0" smtClean="0">
                <a:solidFill>
                  <a:schemeClr val="tx1"/>
                </a:solidFill>
              </a:rPr>
              <a:t>:1, </a:t>
            </a:r>
            <a:r>
              <a:rPr lang="ja-JP" altLang="en-US" sz="2000" dirty="0" smtClean="0">
                <a:solidFill>
                  <a:schemeClr val="tx1"/>
                </a:solidFill>
              </a:rPr>
              <a:t>横</a:t>
            </a:r>
            <a:r>
              <a:rPr lang="en-US" altLang="ja-JP" sz="2000" dirty="0" smtClean="0">
                <a:solidFill>
                  <a:schemeClr val="tx1"/>
                </a:solidFill>
              </a:rPr>
              <a:t>:3</a:t>
            </a:r>
          </a:p>
          <a:p>
            <a:r>
              <a:rPr lang="ja-JP" altLang="en-US" sz="2000" dirty="0" smtClean="0">
                <a:solidFill>
                  <a:schemeClr val="tx1"/>
                </a:solidFill>
              </a:rPr>
              <a:t>空白</a:t>
            </a:r>
            <a:r>
              <a:rPr lang="en-US" altLang="ja-JP" sz="2000" dirty="0" smtClean="0">
                <a:solidFill>
                  <a:schemeClr val="tx1"/>
                </a:solidFill>
              </a:rPr>
              <a:t>?:no</a:t>
            </a:r>
          </a:p>
          <a:p>
            <a:r>
              <a:rPr lang="ja-JP" altLang="en-US" sz="2000" dirty="0" smtClean="0">
                <a:solidFill>
                  <a:schemeClr val="tx1"/>
                </a:solidFill>
              </a:rPr>
              <a:t>黒</a:t>
            </a:r>
            <a:r>
              <a:rPr lang="en-US" altLang="ja-JP" sz="2000" dirty="0" smtClean="0">
                <a:solidFill>
                  <a:schemeClr val="tx1"/>
                </a:solidFill>
              </a:rPr>
              <a:t>?:yes</a:t>
            </a:r>
            <a:endParaRPr kumimoji="1" lang="en-US" altLang="ja-JP" sz="2000" dirty="0" smtClean="0">
              <a:solidFill>
                <a:schemeClr val="tx1"/>
              </a:solidFill>
            </a:endParaRPr>
          </a:p>
        </p:txBody>
      </p:sp>
      <p:sp>
        <p:nvSpPr>
          <p:cNvPr id="47" name="角丸四角形 46"/>
          <p:cNvSpPr/>
          <p:nvPr/>
        </p:nvSpPr>
        <p:spPr>
          <a:xfrm>
            <a:off x="5662464" y="4711154"/>
            <a:ext cx="1440160" cy="648072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sz="2000" dirty="0" smtClean="0">
                <a:solidFill>
                  <a:schemeClr val="tx1"/>
                </a:solidFill>
              </a:rPr>
              <a:t>Place</a:t>
            </a:r>
          </a:p>
          <a:p>
            <a:pPr algn="ctr"/>
            <a:r>
              <a:rPr kumimoji="1" lang="ja-JP" altLang="en-US" sz="2000" dirty="0" smtClean="0">
                <a:solidFill>
                  <a:schemeClr val="tx1"/>
                </a:solidFill>
              </a:rPr>
              <a:t>縦</a:t>
            </a:r>
            <a:r>
              <a:rPr kumimoji="1" lang="en-US" altLang="ja-JP" sz="2000" dirty="0" smtClean="0">
                <a:solidFill>
                  <a:schemeClr val="tx1"/>
                </a:solidFill>
              </a:rPr>
              <a:t>:2, </a:t>
            </a:r>
            <a:r>
              <a:rPr kumimoji="1" lang="ja-JP" altLang="en-US" sz="2000" dirty="0" smtClean="0">
                <a:solidFill>
                  <a:schemeClr val="tx1"/>
                </a:solidFill>
              </a:rPr>
              <a:t>横</a:t>
            </a:r>
            <a:r>
              <a:rPr kumimoji="1" lang="en-US" altLang="ja-JP" sz="2000" dirty="0" smtClean="0">
                <a:solidFill>
                  <a:schemeClr val="tx1"/>
                </a:solidFill>
              </a:rPr>
              <a:t>:5</a:t>
            </a:r>
          </a:p>
        </p:txBody>
      </p:sp>
      <p:sp>
        <p:nvSpPr>
          <p:cNvPr id="59" name="角丸四角形 58"/>
          <p:cNvSpPr/>
          <p:nvPr/>
        </p:nvSpPr>
        <p:spPr>
          <a:xfrm>
            <a:off x="774304" y="3279378"/>
            <a:ext cx="1473696" cy="1224136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2000" dirty="0" smtClean="0">
                <a:solidFill>
                  <a:schemeClr val="tx1"/>
                </a:solidFill>
              </a:rPr>
              <a:t>Cell</a:t>
            </a:r>
          </a:p>
          <a:p>
            <a:r>
              <a:rPr lang="ja-JP" altLang="en-US" sz="2000" dirty="0" smtClean="0">
                <a:solidFill>
                  <a:schemeClr val="tx1"/>
                </a:solidFill>
              </a:rPr>
              <a:t>縦</a:t>
            </a:r>
            <a:r>
              <a:rPr lang="en-US" altLang="ja-JP" sz="2000" dirty="0" smtClean="0">
                <a:solidFill>
                  <a:schemeClr val="tx1"/>
                </a:solidFill>
              </a:rPr>
              <a:t>:1, </a:t>
            </a:r>
            <a:r>
              <a:rPr lang="ja-JP" altLang="en-US" sz="2000" dirty="0" smtClean="0">
                <a:solidFill>
                  <a:schemeClr val="tx1"/>
                </a:solidFill>
              </a:rPr>
              <a:t>横</a:t>
            </a:r>
            <a:r>
              <a:rPr lang="en-US" altLang="ja-JP" sz="2000" dirty="0" smtClean="0">
                <a:solidFill>
                  <a:schemeClr val="tx1"/>
                </a:solidFill>
              </a:rPr>
              <a:t>:3</a:t>
            </a:r>
          </a:p>
          <a:p>
            <a:r>
              <a:rPr lang="ja-JP" altLang="en-US" sz="2000" dirty="0" smtClean="0">
                <a:solidFill>
                  <a:schemeClr val="tx1"/>
                </a:solidFill>
              </a:rPr>
              <a:t>空白</a:t>
            </a:r>
            <a:r>
              <a:rPr lang="en-US" altLang="ja-JP" sz="2000" dirty="0" smtClean="0">
                <a:solidFill>
                  <a:schemeClr val="tx1"/>
                </a:solidFill>
              </a:rPr>
              <a:t>?:no</a:t>
            </a:r>
          </a:p>
          <a:p>
            <a:r>
              <a:rPr lang="ja-JP" altLang="en-US" sz="2000" dirty="0" smtClean="0">
                <a:solidFill>
                  <a:schemeClr val="tx1"/>
                </a:solidFill>
              </a:rPr>
              <a:t>黒</a:t>
            </a:r>
            <a:r>
              <a:rPr lang="en-US" altLang="ja-JP" sz="2000" dirty="0" smtClean="0">
                <a:solidFill>
                  <a:schemeClr val="tx1"/>
                </a:solidFill>
              </a:rPr>
              <a:t>?:yes</a:t>
            </a:r>
            <a:endParaRPr kumimoji="1" lang="en-US" altLang="ja-JP" sz="2000" dirty="0" smtClean="0">
              <a:solidFill>
                <a:schemeClr val="tx1"/>
              </a:solidFill>
            </a:endParaRPr>
          </a:p>
        </p:txBody>
      </p:sp>
      <p:sp>
        <p:nvSpPr>
          <p:cNvPr id="60" name="角丸四角形 59"/>
          <p:cNvSpPr/>
          <p:nvPr/>
        </p:nvSpPr>
        <p:spPr>
          <a:xfrm>
            <a:off x="926704" y="3431778"/>
            <a:ext cx="1473696" cy="1224136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2000" dirty="0" smtClean="0">
                <a:solidFill>
                  <a:schemeClr val="tx1"/>
                </a:solidFill>
              </a:rPr>
              <a:t>Cell</a:t>
            </a:r>
          </a:p>
          <a:p>
            <a:r>
              <a:rPr lang="ja-JP" altLang="en-US" sz="2000" dirty="0" smtClean="0">
                <a:solidFill>
                  <a:schemeClr val="tx1"/>
                </a:solidFill>
              </a:rPr>
              <a:t>縦</a:t>
            </a:r>
            <a:r>
              <a:rPr lang="en-US" altLang="ja-JP" sz="2000" dirty="0" smtClean="0">
                <a:solidFill>
                  <a:schemeClr val="tx1"/>
                </a:solidFill>
              </a:rPr>
              <a:t>:1, </a:t>
            </a:r>
            <a:r>
              <a:rPr lang="ja-JP" altLang="en-US" sz="2000" dirty="0" smtClean="0">
                <a:solidFill>
                  <a:schemeClr val="tx1"/>
                </a:solidFill>
              </a:rPr>
              <a:t>横</a:t>
            </a:r>
            <a:r>
              <a:rPr lang="en-US" altLang="ja-JP" sz="2000" dirty="0" smtClean="0">
                <a:solidFill>
                  <a:schemeClr val="tx1"/>
                </a:solidFill>
              </a:rPr>
              <a:t>:3</a:t>
            </a:r>
          </a:p>
          <a:p>
            <a:r>
              <a:rPr lang="ja-JP" altLang="en-US" sz="2000" dirty="0" smtClean="0">
                <a:solidFill>
                  <a:schemeClr val="tx1"/>
                </a:solidFill>
              </a:rPr>
              <a:t>空白</a:t>
            </a:r>
            <a:r>
              <a:rPr lang="en-US" altLang="ja-JP" sz="2000" dirty="0" smtClean="0">
                <a:solidFill>
                  <a:schemeClr val="tx1"/>
                </a:solidFill>
              </a:rPr>
              <a:t>?:no</a:t>
            </a:r>
          </a:p>
          <a:p>
            <a:r>
              <a:rPr lang="ja-JP" altLang="en-US" sz="2000" dirty="0" smtClean="0">
                <a:solidFill>
                  <a:schemeClr val="tx1"/>
                </a:solidFill>
              </a:rPr>
              <a:t>黒</a:t>
            </a:r>
            <a:r>
              <a:rPr lang="en-US" altLang="ja-JP" sz="2000" dirty="0" smtClean="0">
                <a:solidFill>
                  <a:schemeClr val="tx1"/>
                </a:solidFill>
              </a:rPr>
              <a:t>?:yes</a:t>
            </a:r>
            <a:endParaRPr kumimoji="1" lang="en-US" altLang="ja-JP" sz="2000" dirty="0" smtClean="0">
              <a:solidFill>
                <a:schemeClr val="tx1"/>
              </a:solidFill>
            </a:endParaRPr>
          </a:p>
        </p:txBody>
      </p:sp>
      <p:sp>
        <p:nvSpPr>
          <p:cNvPr id="61" name="角丸四角形 60"/>
          <p:cNvSpPr/>
          <p:nvPr/>
        </p:nvSpPr>
        <p:spPr>
          <a:xfrm>
            <a:off x="1079104" y="3584178"/>
            <a:ext cx="1476672" cy="1224136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2000" dirty="0" smtClean="0">
                <a:solidFill>
                  <a:schemeClr val="tx1"/>
                </a:solidFill>
              </a:rPr>
              <a:t>Cell</a:t>
            </a:r>
          </a:p>
          <a:p>
            <a:r>
              <a:rPr lang="ja-JP" altLang="en-US" sz="2000" dirty="0" smtClean="0">
                <a:solidFill>
                  <a:schemeClr val="tx1"/>
                </a:solidFill>
              </a:rPr>
              <a:t>縦</a:t>
            </a:r>
            <a:r>
              <a:rPr lang="en-US" altLang="ja-JP" sz="2000" dirty="0" smtClean="0">
                <a:solidFill>
                  <a:schemeClr val="tx1"/>
                </a:solidFill>
              </a:rPr>
              <a:t>:1, </a:t>
            </a:r>
            <a:r>
              <a:rPr lang="ja-JP" altLang="en-US" sz="2000" dirty="0" smtClean="0">
                <a:solidFill>
                  <a:schemeClr val="tx1"/>
                </a:solidFill>
              </a:rPr>
              <a:t>横</a:t>
            </a:r>
            <a:r>
              <a:rPr lang="en-US" altLang="ja-JP" sz="2000" dirty="0" smtClean="0">
                <a:solidFill>
                  <a:schemeClr val="tx1"/>
                </a:solidFill>
              </a:rPr>
              <a:t>:3</a:t>
            </a:r>
          </a:p>
          <a:p>
            <a:r>
              <a:rPr lang="ja-JP" altLang="en-US" sz="2000" dirty="0" smtClean="0">
                <a:solidFill>
                  <a:schemeClr val="tx1"/>
                </a:solidFill>
              </a:rPr>
              <a:t>空白</a:t>
            </a:r>
            <a:r>
              <a:rPr lang="en-US" altLang="ja-JP" sz="2000" dirty="0" smtClean="0">
                <a:solidFill>
                  <a:schemeClr val="tx1"/>
                </a:solidFill>
              </a:rPr>
              <a:t>?:no</a:t>
            </a:r>
          </a:p>
          <a:p>
            <a:r>
              <a:rPr lang="ja-JP" altLang="en-US" sz="2000" dirty="0" smtClean="0">
                <a:solidFill>
                  <a:schemeClr val="tx1"/>
                </a:solidFill>
              </a:rPr>
              <a:t>黒</a:t>
            </a:r>
            <a:r>
              <a:rPr lang="en-US" altLang="ja-JP" sz="2000" dirty="0" smtClean="0">
                <a:solidFill>
                  <a:schemeClr val="tx1"/>
                </a:solidFill>
              </a:rPr>
              <a:t>?:yes</a:t>
            </a:r>
            <a:endParaRPr kumimoji="1" lang="en-US" altLang="ja-JP" sz="2000" dirty="0" smtClean="0">
              <a:solidFill>
                <a:schemeClr val="tx1"/>
              </a:solidFill>
            </a:endParaRPr>
          </a:p>
        </p:txBody>
      </p:sp>
      <p:cxnSp>
        <p:nvCxnSpPr>
          <p:cNvPr id="64" name="直線矢印コネクタ 63"/>
          <p:cNvCxnSpPr>
            <a:stCxn id="6" idx="1"/>
            <a:endCxn id="7" idx="3"/>
          </p:cNvCxnSpPr>
          <p:nvPr/>
        </p:nvCxnSpPr>
        <p:spPr>
          <a:xfrm flipH="1">
            <a:off x="2638128" y="3811054"/>
            <a:ext cx="1728192" cy="0"/>
          </a:xfrm>
          <a:prstGeom prst="straightConnector1">
            <a:avLst/>
          </a:prstGeom>
          <a:ln w="3810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角丸四角形 29"/>
          <p:cNvSpPr/>
          <p:nvPr/>
        </p:nvSpPr>
        <p:spPr>
          <a:xfrm>
            <a:off x="4792724" y="5517232"/>
            <a:ext cx="1291444" cy="72008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sz="2000" dirty="0" smtClean="0"/>
              <a:t>AI</a:t>
            </a:r>
          </a:p>
        </p:txBody>
      </p:sp>
      <p:sp>
        <p:nvSpPr>
          <p:cNvPr id="34" name="角丸四角形吹き出し 33"/>
          <p:cNvSpPr/>
          <p:nvPr/>
        </p:nvSpPr>
        <p:spPr>
          <a:xfrm>
            <a:off x="6321586" y="5733256"/>
            <a:ext cx="2149896" cy="648072"/>
          </a:xfrm>
          <a:prstGeom prst="wedgeRoundRectCallout">
            <a:avLst>
              <a:gd name="adj1" fmla="val -66126"/>
              <a:gd name="adj2" fmla="val 2667"/>
              <a:gd name="adj3" fmla="val 16667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268288" indent="-268288"/>
            <a:r>
              <a:rPr lang="ja-JP" altLang="en-US" dirty="0" smtClean="0"/>
              <a:t>①置く場所の決定</a:t>
            </a:r>
            <a:endParaRPr lang="en-US" altLang="ja-JP" dirty="0" smtClean="0"/>
          </a:p>
        </p:txBody>
      </p:sp>
      <p:sp>
        <p:nvSpPr>
          <p:cNvPr id="35" name="角丸四角形吹き出し 34"/>
          <p:cNvSpPr/>
          <p:nvPr/>
        </p:nvSpPr>
        <p:spPr>
          <a:xfrm>
            <a:off x="6452202" y="2492896"/>
            <a:ext cx="2333718" cy="1182526"/>
          </a:xfrm>
          <a:prstGeom prst="wedgeRoundRectCallout">
            <a:avLst>
              <a:gd name="adj1" fmla="val -61604"/>
              <a:gd name="adj2" fmla="val 37438"/>
              <a:gd name="adj3" fmla="val 16667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ja-JP" altLang="en-US" dirty="0" smtClean="0"/>
              <a:t>②置いてボード更新</a:t>
            </a:r>
            <a:endParaRPr kumimoji="1" lang="en-US" altLang="ja-JP" dirty="0" smtClean="0"/>
          </a:p>
          <a:p>
            <a:r>
              <a:rPr kumimoji="1" lang="ja-JP" altLang="en-US" dirty="0" smtClean="0"/>
              <a:t>③表示の更新</a:t>
            </a:r>
            <a:endParaRPr kumimoji="1" lang="en-US" altLang="ja-JP" dirty="0" smtClean="0"/>
          </a:p>
          <a:p>
            <a:r>
              <a:rPr lang="ja-JP" altLang="en-US" dirty="0" smtClean="0"/>
              <a:t>④勝敗判定</a:t>
            </a:r>
            <a:endParaRPr kumimoji="1" lang="en-US" altLang="ja-JP" dirty="0" smtClean="0"/>
          </a:p>
        </p:txBody>
      </p:sp>
    </p:spTree>
    <p:extLst>
      <p:ext uri="{BB962C8B-B14F-4D97-AF65-F5344CB8AC3E}">
        <p14:creationId xmlns:p14="http://schemas.microsoft.com/office/powerpoint/2010/main" val="2209033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GUI</a:t>
            </a:r>
            <a:r>
              <a:rPr lang="ja-JP" altLang="en-US" dirty="0" smtClean="0"/>
              <a:t>のオセロゲーム作成実験</a:t>
            </a:r>
            <a:endParaRPr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ja-JP" altLang="en-US" dirty="0" smtClean="0"/>
              <a:t>実際の開発に近い環境を経験する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決められた設計に基づいた開発</a:t>
            </a:r>
            <a:endParaRPr lang="en-US" altLang="ja-JP" dirty="0" smtClean="0"/>
          </a:p>
          <a:p>
            <a:pPr lvl="1"/>
            <a:r>
              <a:rPr lang="en-US" altLang="ja-JP" dirty="0" smtClean="0"/>
              <a:t>Windows</a:t>
            </a:r>
            <a:r>
              <a:rPr lang="ja-JP" altLang="en-US" dirty="0" smtClean="0"/>
              <a:t>開発でよく使われる</a:t>
            </a:r>
            <a:r>
              <a:rPr lang="en-US" altLang="ja-JP" dirty="0" smtClean="0"/>
              <a:t>C#</a:t>
            </a:r>
            <a:r>
              <a:rPr lang="ja-JP" altLang="en-US" dirty="0" smtClean="0"/>
              <a:t>言語</a:t>
            </a:r>
            <a:endParaRPr lang="en-US" altLang="ja-JP" dirty="0" smtClean="0"/>
          </a:p>
          <a:p>
            <a:pPr lvl="1"/>
            <a:r>
              <a:rPr lang="en-US" altLang="ja-JP" dirty="0" smtClean="0"/>
              <a:t>GUI</a:t>
            </a:r>
            <a:r>
              <a:rPr lang="ja-JP" altLang="en-US" dirty="0" smtClean="0"/>
              <a:t>開発（イベント駆動プログラミング）</a:t>
            </a:r>
            <a:endParaRPr lang="en-US" altLang="ja-JP" dirty="0" smtClean="0"/>
          </a:p>
          <a:p>
            <a:endParaRPr lang="en-US" altLang="ja-JP" dirty="0" smtClean="0"/>
          </a:p>
          <a:p>
            <a:r>
              <a:rPr lang="ja-JP" altLang="en-US" dirty="0" smtClean="0">
                <a:solidFill>
                  <a:schemeClr val="bg1">
                    <a:lumMod val="65000"/>
                  </a:schemeClr>
                </a:solidFill>
              </a:rPr>
              <a:t>ソフトウェアテストを体験する</a:t>
            </a:r>
            <a:endParaRPr lang="en-US" altLang="ja-JP" dirty="0" smtClean="0">
              <a:solidFill>
                <a:schemeClr val="bg1">
                  <a:lumMod val="65000"/>
                </a:schemeClr>
              </a:solidFill>
            </a:endParaRPr>
          </a:p>
          <a:p>
            <a:pPr lvl="1"/>
            <a:r>
              <a:rPr lang="ja-JP" altLang="en-US" dirty="0" smtClean="0">
                <a:solidFill>
                  <a:schemeClr val="bg1">
                    <a:lumMod val="65000"/>
                  </a:schemeClr>
                </a:solidFill>
              </a:rPr>
              <a:t>作ったメソッドが正しいか確認する作業</a:t>
            </a:r>
            <a:endParaRPr lang="en-US" altLang="ja-JP" dirty="0" smtClean="0">
              <a:solidFill>
                <a:schemeClr val="bg1">
                  <a:lumMod val="65000"/>
                </a:schemeClr>
              </a:solidFill>
            </a:endParaRPr>
          </a:p>
          <a:p>
            <a:pPr lvl="1"/>
            <a:r>
              <a:rPr lang="ja-JP" altLang="en-US" dirty="0">
                <a:solidFill>
                  <a:schemeClr val="bg1">
                    <a:lumMod val="65000"/>
                  </a:schemeClr>
                </a:solidFill>
              </a:rPr>
              <a:t>テストにおける考え方</a:t>
            </a:r>
            <a:r>
              <a:rPr lang="ja-JP" altLang="en-US" dirty="0" smtClean="0">
                <a:solidFill>
                  <a:schemeClr val="bg1">
                    <a:lumMod val="65000"/>
                  </a:schemeClr>
                </a:solidFill>
              </a:rPr>
              <a:t>を学ぶ</a:t>
            </a:r>
            <a:endParaRPr lang="en-US" altLang="ja-JP" dirty="0" smtClean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NIT, Nara </a:t>
            </a:r>
            <a:r>
              <a:rPr lang="ja-JP" altLang="en-US" smtClean="0"/>
              <a:t>情報工学実験</a:t>
            </a:r>
            <a:r>
              <a:rPr lang="en-US" altLang="ja-JP" smtClean="0"/>
              <a:t>3</a:t>
            </a:r>
            <a:endParaRPr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lang="ja-JP" altLang="en-US" smtClean="0"/>
              <a:pPr/>
              <a:t>2</a:t>
            </a:fld>
            <a:endParaRPr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演習</a:t>
            </a:r>
            <a:r>
              <a:rPr lang="en-US" altLang="ja-JP" dirty="0"/>
              <a:t>A6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ja-JP" b="0" dirty="0" smtClean="0">
                <a:latin typeface="+mn-ea"/>
              </a:rPr>
              <a:t>AI</a:t>
            </a:r>
            <a:r>
              <a:rPr lang="ja-JP" altLang="en-US" b="0" dirty="0" smtClean="0">
                <a:latin typeface="+mn-ea"/>
              </a:rPr>
              <a:t>テーマ用プロジェクト</a:t>
            </a:r>
            <a:r>
              <a:rPr lang="en-US" altLang="ja-JP" b="0" baseline="30000" dirty="0" smtClean="0">
                <a:latin typeface="+mn-ea"/>
              </a:rPr>
              <a:t>*1</a:t>
            </a:r>
            <a:r>
              <a:rPr lang="ja-JP" altLang="en-US" b="0" dirty="0" smtClean="0">
                <a:latin typeface="+mn-ea"/>
              </a:rPr>
              <a:t>に</a:t>
            </a:r>
            <a:r>
              <a:rPr lang="en-US" altLang="ja-JP" b="0" dirty="0" err="1" smtClean="0">
                <a:latin typeface="+mn-ea"/>
              </a:rPr>
              <a:t>BasicAI</a:t>
            </a:r>
            <a:r>
              <a:rPr lang="en-US" altLang="ja-JP" b="0" dirty="0" smtClean="0">
                <a:latin typeface="+mn-ea"/>
              </a:rPr>
              <a:t> </a:t>
            </a:r>
            <a:r>
              <a:rPr lang="ja-JP" altLang="en-US" b="0" dirty="0" smtClean="0">
                <a:latin typeface="+mn-ea"/>
              </a:rPr>
              <a:t>クラスを実装してオセロゲーム</a:t>
            </a:r>
            <a:r>
              <a:rPr lang="en-US" altLang="ja-JP" b="0" dirty="0" smtClean="0">
                <a:latin typeface="+mn-ea"/>
              </a:rPr>
              <a:t>GUI</a:t>
            </a:r>
            <a:r>
              <a:rPr lang="ja-JP" altLang="en-US" b="0" dirty="0" smtClean="0">
                <a:latin typeface="+mn-ea"/>
              </a:rPr>
              <a:t>を</a:t>
            </a:r>
            <a:r>
              <a:rPr lang="ja-JP" altLang="en-US" b="0" dirty="0">
                <a:latin typeface="+mn-ea"/>
              </a:rPr>
              <a:t>完</a:t>
            </a:r>
            <a:r>
              <a:rPr lang="ja-JP" altLang="en-US" b="0" dirty="0" smtClean="0">
                <a:latin typeface="+mn-ea"/>
              </a:rPr>
              <a:t>成</a:t>
            </a:r>
            <a:r>
              <a:rPr lang="ja-JP" altLang="en-US" b="0" dirty="0">
                <a:latin typeface="+mn-ea"/>
              </a:rPr>
              <a:t>させ，下記の</a:t>
            </a:r>
            <a:r>
              <a:rPr lang="en-US" altLang="ja-JP" b="0" dirty="0" smtClean="0">
                <a:latin typeface="+mn-ea"/>
              </a:rPr>
              <a:t>AI</a:t>
            </a:r>
            <a:r>
              <a:rPr lang="ja-JP" altLang="en-US" b="0" dirty="0">
                <a:latin typeface="+mn-ea"/>
              </a:rPr>
              <a:t>テーマ用</a:t>
            </a:r>
            <a:r>
              <a:rPr lang="ja-JP" altLang="en-US" b="0" dirty="0" smtClean="0">
                <a:latin typeface="+mn-ea"/>
              </a:rPr>
              <a:t>仕様</a:t>
            </a:r>
            <a:r>
              <a:rPr lang="en-US" altLang="ja-JP" b="0" baseline="30000" dirty="0" smtClean="0">
                <a:latin typeface="+mn-ea"/>
              </a:rPr>
              <a:t>*2</a:t>
            </a:r>
            <a:r>
              <a:rPr lang="ja-JP" altLang="en-US" b="0" dirty="0" smtClean="0">
                <a:latin typeface="+mn-ea"/>
              </a:rPr>
              <a:t>の動作を確認せよ．</a:t>
            </a:r>
            <a:endParaRPr lang="en-US" altLang="ja-JP" b="0" dirty="0">
              <a:latin typeface="+mn-ea"/>
            </a:endParaRPr>
          </a:p>
          <a:p>
            <a:pPr lvl="1"/>
            <a:r>
              <a:rPr lang="en-US" altLang="ja-JP" sz="2400" baseline="30000" dirty="0">
                <a:latin typeface="+mn-ea"/>
              </a:rPr>
              <a:t>*1 </a:t>
            </a:r>
            <a:r>
              <a:rPr lang="en-US" altLang="ja-JP" sz="2400" dirty="0" smtClean="0">
                <a:latin typeface="+mn-ea"/>
              </a:rPr>
              <a:t>Board</a:t>
            </a:r>
            <a:r>
              <a:rPr lang="ja-JP" altLang="en-US" sz="2400" dirty="0" smtClean="0">
                <a:latin typeface="+mn-ea"/>
              </a:rPr>
              <a:t>クラス</a:t>
            </a:r>
            <a:r>
              <a:rPr lang="en-US" altLang="ja-JP" sz="2400" dirty="0" smtClean="0">
                <a:latin typeface="+mn-ea"/>
              </a:rPr>
              <a:t>(8x8</a:t>
            </a:r>
            <a:r>
              <a:rPr lang="ja-JP" altLang="en-US" sz="2400" dirty="0" smtClean="0">
                <a:latin typeface="+mn-ea"/>
              </a:rPr>
              <a:t>固定</a:t>
            </a:r>
            <a:r>
              <a:rPr lang="en-US" altLang="ja-JP" sz="2400" dirty="0" smtClean="0">
                <a:latin typeface="+mn-ea"/>
              </a:rPr>
              <a:t>size</a:t>
            </a:r>
            <a:r>
              <a:rPr lang="ja-JP" altLang="en-US" sz="2400" dirty="0" smtClean="0">
                <a:latin typeface="+mn-ea"/>
              </a:rPr>
              <a:t>仕様</a:t>
            </a:r>
            <a:r>
              <a:rPr lang="en-US" altLang="ja-JP" sz="2400" dirty="0" smtClean="0">
                <a:latin typeface="+mn-ea"/>
              </a:rPr>
              <a:t>)</a:t>
            </a:r>
            <a:endParaRPr lang="en-US" altLang="ja-JP" sz="2400" baseline="30000" dirty="0" smtClean="0">
              <a:latin typeface="+mn-ea"/>
            </a:endParaRPr>
          </a:p>
          <a:p>
            <a:pPr lvl="1"/>
            <a:r>
              <a:rPr lang="en-US" altLang="ja-JP" sz="2400" baseline="30000" dirty="0" smtClean="0">
                <a:latin typeface="+mn-ea"/>
              </a:rPr>
              <a:t>*2 </a:t>
            </a:r>
            <a:r>
              <a:rPr lang="en-US" altLang="ja-JP" sz="2400" dirty="0" smtClean="0">
                <a:latin typeface="+mn-ea"/>
              </a:rPr>
              <a:t>AI</a:t>
            </a:r>
            <a:r>
              <a:rPr lang="ja-JP" altLang="en-US" sz="2400" dirty="0">
                <a:latin typeface="+mn-ea"/>
              </a:rPr>
              <a:t>テーマ用</a:t>
            </a:r>
            <a:r>
              <a:rPr lang="ja-JP" altLang="en-US" sz="2400" dirty="0" smtClean="0">
                <a:latin typeface="+mn-ea"/>
              </a:rPr>
              <a:t>仕様：白黒それぞれの着手可能セル全てに評価値（</a:t>
            </a:r>
            <a:r>
              <a:rPr lang="en-US" altLang="ja-JP" sz="2400" dirty="0" smtClean="0">
                <a:latin typeface="+mn-ea"/>
              </a:rPr>
              <a:t>Cell</a:t>
            </a:r>
            <a:r>
              <a:rPr lang="ja-JP" altLang="en-US" sz="2400" dirty="0" smtClean="0">
                <a:latin typeface="+mn-ea"/>
              </a:rPr>
              <a:t>プロパティ</a:t>
            </a:r>
            <a:r>
              <a:rPr lang="ja-JP" altLang="en-US" sz="2400" dirty="0">
                <a:latin typeface="+mn-ea"/>
              </a:rPr>
              <a:t>の</a:t>
            </a:r>
            <a:r>
              <a:rPr lang="en-US" altLang="ja-JP" sz="2400" dirty="0" err="1" smtClean="0">
                <a:latin typeface="+mn-ea"/>
              </a:rPr>
              <a:t>eValue</a:t>
            </a:r>
            <a:r>
              <a:rPr lang="en-US" altLang="ja-JP" sz="2400" dirty="0" err="1" smtClean="0"/>
              <a:t>Black</a:t>
            </a:r>
            <a:r>
              <a:rPr lang="en-US" altLang="ja-JP" sz="2400" dirty="0" smtClean="0"/>
              <a:t>/White</a:t>
            </a:r>
            <a:r>
              <a:rPr lang="ja-JP" altLang="en-US" sz="2400" dirty="0" smtClean="0">
                <a:latin typeface="+mn-ea"/>
              </a:rPr>
              <a:t>）の初期値（黒</a:t>
            </a:r>
            <a:r>
              <a:rPr lang="en-US" altLang="ja-JP" sz="2400" dirty="0" smtClean="0">
                <a:latin typeface="+mn-ea"/>
              </a:rPr>
              <a:t>-100, </a:t>
            </a:r>
            <a:r>
              <a:rPr lang="ja-JP" altLang="en-US" sz="2400" dirty="0" smtClean="0">
                <a:latin typeface="+mn-ea"/>
              </a:rPr>
              <a:t>白</a:t>
            </a:r>
            <a:r>
              <a:rPr lang="en-US" altLang="ja-JP" sz="2400" dirty="0">
                <a:latin typeface="+mn-ea"/>
              </a:rPr>
              <a:t>-</a:t>
            </a:r>
            <a:r>
              <a:rPr lang="en-US" altLang="ja-JP" sz="2400" dirty="0" smtClean="0">
                <a:latin typeface="+mn-ea"/>
              </a:rPr>
              <a:t>999</a:t>
            </a:r>
            <a:r>
              <a:rPr lang="ja-JP" altLang="en-US" sz="2400" dirty="0" smtClean="0">
                <a:latin typeface="+mn-ea"/>
              </a:rPr>
              <a:t>）が表示される．</a:t>
            </a:r>
            <a:endParaRPr lang="en-US" altLang="ja-JP" sz="2400" dirty="0"/>
          </a:p>
          <a:p>
            <a:pPr lvl="1"/>
            <a:r>
              <a:rPr lang="ja-JP" altLang="en-US" dirty="0" smtClean="0"/>
              <a:t>作成するクラスやメソッドは設計書に従うこと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上野テーマで設計書の</a:t>
            </a:r>
            <a:r>
              <a:rPr lang="en-US" altLang="ja-JP" dirty="0" smtClean="0"/>
              <a:t>AI</a:t>
            </a:r>
            <a:r>
              <a:rPr lang="ja-JP" altLang="en-US" dirty="0" smtClean="0"/>
              <a:t>テーマ用仕様を全て実装済の場合は，各自のプロジェクトを用いてよい．</a:t>
            </a:r>
            <a:endParaRPr lang="en-US" altLang="ja-JP" dirty="0" smtClean="0"/>
          </a:p>
          <a:p>
            <a:pPr lvl="1"/>
            <a:endParaRPr lang="en-US" altLang="ja-JP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NIT, Nara </a:t>
            </a:r>
            <a:r>
              <a:rPr kumimoji="1" lang="ja-JP" altLang="en-US" smtClean="0"/>
              <a:t>情報工学実験</a:t>
            </a:r>
            <a:r>
              <a:rPr kumimoji="1" lang="en-US" altLang="ja-JP" smtClean="0"/>
              <a:t>3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20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86951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演習</a:t>
            </a:r>
            <a:r>
              <a:rPr kumimoji="1" lang="en-US" altLang="ja-JP" dirty="0" smtClean="0"/>
              <a:t>A6</a:t>
            </a:r>
            <a:r>
              <a:rPr lang="en-US" altLang="ja-JP" dirty="0" smtClean="0"/>
              <a:t>-1 –</a:t>
            </a:r>
            <a:r>
              <a:rPr lang="ja-JP" altLang="en-US" dirty="0" smtClean="0"/>
              <a:t>基本仕様の実装</a:t>
            </a:r>
            <a:r>
              <a:rPr lang="en-US" altLang="ja-JP" dirty="0" smtClean="0"/>
              <a:t>-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51520" y="1371600"/>
            <a:ext cx="8712968" cy="5009728"/>
          </a:xfrm>
        </p:spPr>
        <p:txBody>
          <a:bodyPr>
            <a:normAutofit/>
          </a:bodyPr>
          <a:lstStyle/>
          <a:p>
            <a:r>
              <a:rPr lang="en-US" altLang="ja-JP" dirty="0">
                <a:latin typeface="+mn-ea"/>
              </a:rPr>
              <a:t>AI</a:t>
            </a:r>
            <a:r>
              <a:rPr lang="ja-JP" altLang="en-US" dirty="0" smtClean="0">
                <a:latin typeface="+mn-ea"/>
              </a:rPr>
              <a:t>設計書の</a:t>
            </a:r>
            <a:r>
              <a:rPr lang="en-US" altLang="ja-JP" dirty="0" smtClean="0">
                <a:latin typeface="+mn-ea"/>
              </a:rPr>
              <a:t>7</a:t>
            </a:r>
            <a:r>
              <a:rPr lang="ja-JP" altLang="en-US" dirty="0" smtClean="0">
                <a:latin typeface="+mn-ea"/>
              </a:rPr>
              <a:t>章以降のクラスを順に実装せよ．</a:t>
            </a:r>
            <a:endParaRPr lang="en-US" altLang="ja-JP" dirty="0" smtClean="0">
              <a:latin typeface="+mn-ea"/>
            </a:endParaRPr>
          </a:p>
          <a:p>
            <a:pPr lvl="1"/>
            <a:r>
              <a:rPr lang="en-US" altLang="ja-JP" dirty="0" err="1" smtClean="0">
                <a:latin typeface="+mn-ea"/>
              </a:rPr>
              <a:t>BasicAI</a:t>
            </a:r>
            <a:r>
              <a:rPr lang="en-US" altLang="ja-JP" dirty="0" smtClean="0">
                <a:latin typeface="+mn-ea"/>
              </a:rPr>
              <a:t> </a:t>
            </a:r>
            <a:r>
              <a:rPr lang="ja-JP" altLang="en-US" dirty="0" smtClean="0">
                <a:latin typeface="+mn-ea"/>
              </a:rPr>
              <a:t>クラス </a:t>
            </a:r>
            <a:r>
              <a:rPr lang="en-US" altLang="ja-JP" dirty="0" smtClean="0"/>
              <a:t>(7</a:t>
            </a:r>
            <a:r>
              <a:rPr lang="ja-JP" altLang="en-US" dirty="0" smtClean="0"/>
              <a:t>章前半</a:t>
            </a:r>
            <a:r>
              <a:rPr lang="en-US" altLang="ja-JP" dirty="0" smtClean="0"/>
              <a:t>)</a:t>
            </a:r>
            <a:endParaRPr lang="en-US" altLang="ja-JP" dirty="0" smtClean="0">
              <a:latin typeface="+mn-ea"/>
            </a:endParaRPr>
          </a:p>
          <a:p>
            <a:pPr lvl="2"/>
            <a:r>
              <a:rPr lang="en-US" altLang="ja-JP" dirty="0" err="1" smtClean="0">
                <a:latin typeface="+mn-ea"/>
              </a:rPr>
              <a:t>BasicAI.cs</a:t>
            </a:r>
            <a:r>
              <a:rPr lang="en-US" altLang="ja-JP" dirty="0" smtClean="0">
                <a:latin typeface="+mn-ea"/>
              </a:rPr>
              <a:t> </a:t>
            </a:r>
            <a:r>
              <a:rPr lang="ja-JP" altLang="en-US" dirty="0" smtClean="0">
                <a:latin typeface="+mn-ea"/>
              </a:rPr>
              <a:t>を拡張</a:t>
            </a:r>
            <a:r>
              <a:rPr lang="ja-JP" altLang="en-US" dirty="0" smtClean="0">
                <a:latin typeface="+mn-ea"/>
              </a:rPr>
              <a:t>して</a:t>
            </a:r>
            <a:r>
              <a:rPr lang="en-US" altLang="ja-JP" dirty="0" smtClean="0"/>
              <a:t>7.1</a:t>
            </a:r>
            <a:r>
              <a:rPr lang="ja-JP" altLang="en-US" dirty="0"/>
              <a:t>～</a:t>
            </a:r>
            <a:r>
              <a:rPr lang="en-US" altLang="ja-JP" dirty="0"/>
              <a:t>7.3</a:t>
            </a:r>
            <a:r>
              <a:rPr lang="ja-JP" altLang="en-US" dirty="0" smtClean="0">
                <a:latin typeface="+mn-ea"/>
              </a:rPr>
              <a:t>の基本機能</a:t>
            </a:r>
            <a:r>
              <a:rPr lang="ja-JP" altLang="en-US" dirty="0" smtClean="0">
                <a:latin typeface="+mn-ea"/>
              </a:rPr>
              <a:t>を</a:t>
            </a:r>
            <a:r>
              <a:rPr lang="ja-JP" altLang="en-US" dirty="0" smtClean="0">
                <a:latin typeface="+mn-ea"/>
              </a:rPr>
              <a:t>作成・</a:t>
            </a:r>
            <a:r>
              <a:rPr lang="ja-JP" altLang="en-US" dirty="0" smtClean="0">
                <a:latin typeface="+mn-ea"/>
              </a:rPr>
              <a:t>テスト</a:t>
            </a:r>
            <a:r>
              <a:rPr lang="ja-JP" altLang="en-US" dirty="0" smtClean="0">
                <a:latin typeface="+mn-ea"/>
              </a:rPr>
              <a:t>せよ．</a:t>
            </a:r>
            <a:endParaRPr lang="en-US" altLang="ja-JP" dirty="0" smtClean="0"/>
          </a:p>
          <a:p>
            <a:pPr lvl="3"/>
            <a:endParaRPr lang="en-US" altLang="ja-JP" dirty="0"/>
          </a:p>
          <a:p>
            <a:pPr lvl="1"/>
            <a:r>
              <a:rPr lang="en-US" altLang="ja-JP" dirty="0" smtClean="0"/>
              <a:t>State</a:t>
            </a:r>
            <a:r>
              <a:rPr lang="ja-JP" altLang="en-US" dirty="0" smtClean="0"/>
              <a:t>クラス </a:t>
            </a:r>
            <a:r>
              <a:rPr lang="en-US" altLang="ja-JP" dirty="0" smtClean="0"/>
              <a:t>(8</a:t>
            </a:r>
            <a:r>
              <a:rPr lang="ja-JP" altLang="en-US" dirty="0" smtClean="0"/>
              <a:t>章前半</a:t>
            </a:r>
            <a:r>
              <a:rPr lang="en-US" altLang="ja-JP" dirty="0" smtClean="0"/>
              <a:t>)</a:t>
            </a:r>
          </a:p>
          <a:p>
            <a:pPr lvl="2"/>
            <a:r>
              <a:rPr lang="ja-JP" altLang="en-US" dirty="0"/>
              <a:t>新しいクラスのファイルの作成方法</a:t>
            </a:r>
            <a:endParaRPr lang="en-US" altLang="ja-JP" dirty="0"/>
          </a:p>
          <a:p>
            <a:pPr lvl="3"/>
            <a:r>
              <a:rPr lang="ja-JP" altLang="en-US" dirty="0"/>
              <a:t>プロジェクト </a:t>
            </a:r>
            <a:r>
              <a:rPr lang="en-US" altLang="ja-JP" dirty="0"/>
              <a:t>-&gt; </a:t>
            </a:r>
            <a:r>
              <a:rPr lang="ja-JP" altLang="en-US" dirty="0"/>
              <a:t>クラスの追加　</a:t>
            </a:r>
            <a:r>
              <a:rPr lang="en-US" altLang="ja-JP" dirty="0"/>
              <a:t>-&gt; </a:t>
            </a:r>
            <a:r>
              <a:rPr lang="ja-JP" altLang="en-US" dirty="0"/>
              <a:t>クラス　で</a:t>
            </a:r>
            <a:r>
              <a:rPr lang="en-US" altLang="ja-JP" dirty="0"/>
              <a:t>Class1.cs</a:t>
            </a:r>
            <a:r>
              <a:rPr lang="ja-JP" altLang="en-US" dirty="0"/>
              <a:t>ができるので</a:t>
            </a:r>
            <a:endParaRPr lang="en-US" altLang="ja-JP" dirty="0"/>
          </a:p>
          <a:p>
            <a:pPr marL="673100" lvl="3" indent="0">
              <a:buNone/>
            </a:pPr>
            <a:r>
              <a:rPr lang="ja-JP" altLang="en-US" dirty="0" smtClean="0"/>
              <a:t>　</a:t>
            </a:r>
            <a:r>
              <a:rPr lang="en-US" altLang="ja-JP" dirty="0" smtClean="0"/>
              <a:t>namespace </a:t>
            </a:r>
            <a:r>
              <a:rPr lang="en-US" altLang="ja-JP" dirty="0" err="1"/>
              <a:t>Reversi</a:t>
            </a:r>
            <a:r>
              <a:rPr lang="en-US" altLang="ja-JP" dirty="0"/>
              <a:t>, class</a:t>
            </a:r>
            <a:r>
              <a:rPr lang="ja-JP" altLang="en-US" dirty="0"/>
              <a:t> </a:t>
            </a:r>
            <a:r>
              <a:rPr lang="en-US" altLang="ja-JP" dirty="0"/>
              <a:t>State</a:t>
            </a:r>
            <a:r>
              <a:rPr lang="en-US" altLang="ja-JP" dirty="0" smtClean="0"/>
              <a:t>, </a:t>
            </a:r>
            <a:r>
              <a:rPr lang="ja-JP" altLang="en-US" dirty="0"/>
              <a:t>に変更</a:t>
            </a:r>
            <a:endParaRPr lang="en-US" altLang="ja-JP" dirty="0"/>
          </a:p>
          <a:p>
            <a:pPr lvl="3"/>
            <a:r>
              <a:rPr lang="ja-JP" altLang="en-US" dirty="0"/>
              <a:t>ファイル名を作成クラス名</a:t>
            </a:r>
            <a:r>
              <a:rPr lang="en-US" altLang="ja-JP" dirty="0"/>
              <a:t>(</a:t>
            </a:r>
            <a:r>
              <a:rPr lang="ja-JP" altLang="en-US" dirty="0"/>
              <a:t>例えば</a:t>
            </a:r>
            <a:r>
              <a:rPr lang="en-US" altLang="ja-JP" dirty="0" err="1"/>
              <a:t>State.cs</a:t>
            </a:r>
            <a:r>
              <a:rPr lang="en-US" altLang="ja-JP" dirty="0"/>
              <a:t>)</a:t>
            </a:r>
            <a:r>
              <a:rPr lang="ja-JP" altLang="en-US" dirty="0"/>
              <a:t>に変更して保存．</a:t>
            </a:r>
            <a:r>
              <a:rPr lang="en-US" altLang="ja-JP" dirty="0"/>
              <a:t> </a:t>
            </a:r>
            <a:endParaRPr lang="en-US" altLang="ja-JP" dirty="0">
              <a:latin typeface="+mn-ea"/>
            </a:endParaRPr>
          </a:p>
          <a:p>
            <a:pPr lvl="3"/>
            <a:endParaRPr lang="en-US" altLang="ja-JP" dirty="0"/>
          </a:p>
          <a:p>
            <a:pPr lvl="3"/>
            <a:endParaRPr lang="en-US" altLang="ja-JP" dirty="0" smtClean="0"/>
          </a:p>
          <a:p>
            <a:pPr lvl="3"/>
            <a:endParaRPr lang="en-US" altLang="ja-JP" dirty="0"/>
          </a:p>
          <a:p>
            <a:pPr lvl="2"/>
            <a:endParaRPr lang="en-US" altLang="ja-JP" dirty="0" smtClean="0"/>
          </a:p>
          <a:p>
            <a:pPr lvl="2"/>
            <a:endParaRPr lang="en-US" altLang="ja-JP" dirty="0"/>
          </a:p>
          <a:p>
            <a:pPr lvl="1"/>
            <a:endParaRPr lang="en-US" altLang="ja-JP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NIT, Nara </a:t>
            </a:r>
            <a:r>
              <a:rPr kumimoji="1" lang="ja-JP" altLang="en-US" smtClean="0"/>
              <a:t>情報工学実験</a:t>
            </a:r>
            <a:r>
              <a:rPr kumimoji="1" lang="en-US" altLang="ja-JP" smtClean="0"/>
              <a:t>3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21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54173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ja-JP" altLang="en-US" dirty="0" smtClean="0"/>
              <a:t>演習</a:t>
            </a:r>
            <a:r>
              <a:rPr kumimoji="1" lang="en-US" altLang="ja-JP" dirty="0" smtClean="0"/>
              <a:t>A6</a:t>
            </a:r>
            <a:r>
              <a:rPr lang="en-US" altLang="ja-JP" dirty="0" smtClean="0"/>
              <a:t>-2 -</a:t>
            </a:r>
            <a:r>
              <a:rPr lang="ja-JP" altLang="en-US" dirty="0" smtClean="0"/>
              <a:t>テストメソッド作成，動作確認</a:t>
            </a:r>
            <a:r>
              <a:rPr lang="en-US" altLang="ja-JP" dirty="0" smtClean="0"/>
              <a:t>-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lvl="1"/>
            <a:r>
              <a:rPr lang="ja-JP" altLang="en-US" dirty="0" smtClean="0"/>
              <a:t>ソフトウエア</a:t>
            </a:r>
            <a:r>
              <a:rPr lang="ja-JP" altLang="en-US" dirty="0"/>
              <a:t>テスト</a:t>
            </a:r>
            <a:r>
              <a:rPr lang="ja-JP" altLang="en-US" dirty="0" smtClean="0"/>
              <a:t>のスライドを参考にして，以下</a:t>
            </a:r>
            <a:r>
              <a:rPr lang="ja-JP" altLang="en-US" dirty="0" smtClean="0"/>
              <a:t>の</a:t>
            </a:r>
            <a:r>
              <a:rPr lang="ja-JP" altLang="en-US" dirty="0" smtClean="0"/>
              <a:t>クラス</a:t>
            </a:r>
            <a:r>
              <a:rPr lang="ja-JP" altLang="en-US" dirty="0"/>
              <a:t>の</a:t>
            </a:r>
            <a:r>
              <a:rPr lang="ja-JP" altLang="en-US" dirty="0" smtClean="0"/>
              <a:t>メソッド</a:t>
            </a:r>
            <a:r>
              <a:rPr lang="ja-JP" altLang="en-US" dirty="0" smtClean="0"/>
              <a:t>のテストメソッドを作成し，動作を確認せよ</a:t>
            </a:r>
            <a:r>
              <a:rPr lang="ja-JP" altLang="en-US" dirty="0" smtClean="0"/>
              <a:t>．</a:t>
            </a:r>
            <a:endParaRPr lang="en-US" altLang="ja-JP" dirty="0"/>
          </a:p>
          <a:p>
            <a:pPr lvl="1"/>
            <a:endParaRPr lang="en-US" altLang="ja-JP" dirty="0" smtClean="0"/>
          </a:p>
          <a:p>
            <a:pPr lvl="1"/>
            <a:r>
              <a:rPr lang="en-US" altLang="ja-JP" dirty="0" smtClean="0"/>
              <a:t>State</a:t>
            </a:r>
            <a:r>
              <a:rPr lang="ja-JP" altLang="en-US" dirty="0" smtClean="0"/>
              <a:t>クラス</a:t>
            </a:r>
            <a:endParaRPr lang="en-US" altLang="ja-JP" dirty="0" smtClean="0"/>
          </a:p>
          <a:p>
            <a:pPr lvl="1"/>
            <a:endParaRPr lang="en-US" altLang="ja-JP" dirty="0"/>
          </a:p>
          <a:p>
            <a:pPr lvl="1"/>
            <a:endParaRPr lang="en-US" altLang="ja-JP" dirty="0" smtClean="0"/>
          </a:p>
          <a:p>
            <a:pPr lvl="1"/>
            <a:endParaRPr lang="en-US" altLang="ja-JP" dirty="0"/>
          </a:p>
          <a:p>
            <a:pPr lvl="1"/>
            <a:endParaRPr lang="en-US" altLang="ja-JP" dirty="0" smtClean="0"/>
          </a:p>
          <a:p>
            <a:pPr lvl="1"/>
            <a:endParaRPr lang="en-US" altLang="ja-JP" dirty="0"/>
          </a:p>
          <a:p>
            <a:pPr lvl="1"/>
            <a:endParaRPr lang="en-US" altLang="ja-JP" dirty="0" smtClean="0"/>
          </a:p>
          <a:p>
            <a:pPr lvl="1"/>
            <a:endParaRPr lang="en-US" altLang="ja-JP" dirty="0"/>
          </a:p>
          <a:p>
            <a:pPr marL="177800" lvl="1" indent="0">
              <a:buNone/>
            </a:pPr>
            <a:endParaRPr lang="en-US" altLang="ja-JP" dirty="0" smtClean="0"/>
          </a:p>
          <a:p>
            <a:pPr marL="177800" lvl="1" indent="0">
              <a:buNone/>
            </a:pPr>
            <a:endParaRPr lang="en-US" altLang="ja-JP" baseline="30000" dirty="0" smtClean="0">
              <a:latin typeface="+mn-ea"/>
            </a:endParaRPr>
          </a:p>
          <a:p>
            <a:pPr marL="177800" lvl="1" indent="0">
              <a:buNone/>
            </a:pPr>
            <a:r>
              <a:rPr lang="en-US" altLang="ja-JP" baseline="30000" dirty="0" smtClean="0">
                <a:latin typeface="+mn-ea"/>
              </a:rPr>
              <a:t>* </a:t>
            </a:r>
            <a:r>
              <a:rPr lang="ja-JP" altLang="en-US" sz="2600" dirty="0"/>
              <a:t>オブジェクトの</a:t>
            </a:r>
            <a:r>
              <a:rPr lang="ja-JP" altLang="en-US" sz="2600" dirty="0" smtClean="0"/>
              <a:t>複製 </a:t>
            </a:r>
            <a:r>
              <a:rPr lang="en-US" altLang="ja-JP" sz="2200" dirty="0" smtClean="0"/>
              <a:t>http</a:t>
            </a:r>
            <a:r>
              <a:rPr lang="en-US" altLang="ja-JP" sz="2200" dirty="0"/>
              <a:t>://smdn.jp/programming/netfx/cloning</a:t>
            </a:r>
            <a:r>
              <a:rPr lang="en-US" altLang="ja-JP" sz="2200" dirty="0" smtClean="0"/>
              <a:t>/</a:t>
            </a:r>
            <a:endParaRPr lang="en-US" altLang="ja-JP" sz="2200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NIT, Nara </a:t>
            </a:r>
            <a:r>
              <a:rPr kumimoji="1" lang="ja-JP" altLang="en-US" smtClean="0"/>
              <a:t>情報工学実験</a:t>
            </a:r>
            <a:r>
              <a:rPr kumimoji="1" lang="en-US" altLang="ja-JP" smtClean="0"/>
              <a:t>3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22</a:t>
            </a:fld>
            <a:endParaRPr kumimoji="1" lang="ja-JP" altLang="en-US"/>
          </a:p>
        </p:txBody>
      </p:sp>
      <p:graphicFrame>
        <p:nvGraphicFramePr>
          <p:cNvPr id="6" name="表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2992420"/>
              </p:ext>
            </p:extLst>
          </p:nvPr>
        </p:nvGraphicFramePr>
        <p:xfrm>
          <a:off x="395536" y="2780928"/>
          <a:ext cx="8280920" cy="2839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76264"/>
                <a:gridCol w="5904656"/>
              </a:tblGrid>
              <a:tr h="36004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メソッド</a:t>
                      </a:r>
                      <a:endParaRPr kumimoji="1" lang="ja-JP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テスト基準</a:t>
                      </a:r>
                      <a:endParaRPr kumimoji="1" lang="ja-JP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コンストラクタ</a:t>
                      </a:r>
                      <a:endParaRPr kumimoji="1" lang="ja-JP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プロパティ</a:t>
                      </a:r>
                      <a:r>
                        <a:rPr kumimoji="1" lang="ja-JP" altLang="en-US" dirty="0" smtClean="0"/>
                        <a:t>が設計通り初期化されているか？</a:t>
                      </a:r>
                      <a:endParaRPr kumimoji="1" lang="ja-JP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1167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dirty="0" smtClean="0"/>
                        <a:t>コピーコンストラクタ</a:t>
                      </a:r>
                      <a:r>
                        <a:rPr kumimoji="1" lang="en-US" altLang="ja-JP" dirty="0" smtClean="0"/>
                        <a:t>*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dirty="0" smtClean="0"/>
                        <a:t>(2</a:t>
                      </a:r>
                      <a:r>
                        <a:rPr kumimoji="1" lang="ja-JP" altLang="en-US" dirty="0" smtClean="0"/>
                        <a:t>種類</a:t>
                      </a:r>
                      <a:r>
                        <a:rPr kumimoji="1" lang="en-US" altLang="ja-JP" dirty="0" smtClean="0"/>
                        <a:t>)</a:t>
                      </a:r>
                      <a:endParaRPr kumimoji="1" lang="ja-JP" altLang="en-US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(1) </a:t>
                      </a:r>
                      <a:r>
                        <a:rPr kumimoji="1" lang="ja-JP" altLang="en-US" dirty="0" smtClean="0"/>
                        <a:t>基底クラスのプロパティ全てがコピーされているか？</a:t>
                      </a:r>
                      <a:endParaRPr kumimoji="1" lang="en-US" altLang="ja-JP" dirty="0" smtClean="0"/>
                    </a:p>
                    <a:p>
                      <a:r>
                        <a:rPr kumimoji="1" lang="en-US" altLang="ja-JP" dirty="0" smtClean="0"/>
                        <a:t>(2) </a:t>
                      </a:r>
                      <a:r>
                        <a:rPr kumimoji="1" lang="ja-JP" altLang="en-US" dirty="0" smtClean="0"/>
                        <a:t>複製先</a:t>
                      </a:r>
                      <a:r>
                        <a:rPr kumimoji="1" lang="en-US" altLang="ja-JP" dirty="0" smtClean="0"/>
                        <a:t>(</a:t>
                      </a:r>
                      <a:r>
                        <a:rPr kumimoji="1" lang="ja-JP" altLang="en-US" dirty="0" smtClean="0"/>
                        <a:t>オブジェクト</a:t>
                      </a:r>
                      <a:r>
                        <a:rPr kumimoji="1" lang="en-US" altLang="ja-JP" dirty="0" smtClean="0"/>
                        <a:t>)</a:t>
                      </a:r>
                      <a:r>
                        <a:rPr kumimoji="1" lang="ja-JP" altLang="en-US" dirty="0" smtClean="0"/>
                        <a:t>のプロパティ全てが複製元</a:t>
                      </a:r>
                      <a:r>
                        <a:rPr kumimoji="1" lang="en-US" altLang="ja-JP" dirty="0" smtClean="0"/>
                        <a:t>(</a:t>
                      </a:r>
                      <a:r>
                        <a:rPr kumimoji="1" lang="ja-JP" altLang="en-US" dirty="0" smtClean="0"/>
                        <a:t>オブジェクト</a:t>
                      </a:r>
                      <a:r>
                        <a:rPr kumimoji="1" lang="en-US" altLang="ja-JP" dirty="0" smtClean="0"/>
                        <a:t>)</a:t>
                      </a:r>
                      <a:r>
                        <a:rPr kumimoji="1" lang="ja-JP" altLang="en-US" dirty="0" smtClean="0"/>
                        <a:t>と同一の値か？</a:t>
                      </a:r>
                      <a:endParaRPr kumimoji="1" lang="en-US" altLang="ja-JP" dirty="0" smtClean="0"/>
                    </a:p>
                    <a:p>
                      <a:r>
                        <a:rPr kumimoji="1" lang="en-US" altLang="ja-JP" dirty="0" smtClean="0"/>
                        <a:t>(3) </a:t>
                      </a:r>
                      <a:r>
                        <a:rPr kumimoji="1" lang="ja-JP" altLang="en-US" dirty="0" smtClean="0"/>
                        <a:t>複製先</a:t>
                      </a:r>
                      <a:r>
                        <a:rPr kumimoji="1" lang="ja-JP" altLang="en-US" dirty="0" smtClean="0"/>
                        <a:t>のプロパティ</a:t>
                      </a:r>
                      <a:r>
                        <a:rPr kumimoji="1" lang="en-US" altLang="ja-JP" dirty="0" smtClean="0"/>
                        <a:t>(</a:t>
                      </a:r>
                      <a:r>
                        <a:rPr kumimoji="1" lang="ja-JP" altLang="en-US" dirty="0" smtClean="0"/>
                        <a:t>例えば</a:t>
                      </a:r>
                      <a:r>
                        <a:rPr kumimoji="1" lang="en-US" altLang="ja-JP" dirty="0" err="1" smtClean="0"/>
                        <a:t>eValue</a:t>
                      </a:r>
                      <a:r>
                        <a:rPr kumimoji="1" lang="en-US" altLang="ja-JP" dirty="0" smtClean="0"/>
                        <a:t>)</a:t>
                      </a:r>
                      <a:r>
                        <a:rPr kumimoji="1" lang="ja-JP" altLang="en-US" dirty="0" smtClean="0"/>
                        <a:t>を書き換えた時に</a:t>
                      </a:r>
                      <a:r>
                        <a:rPr kumimoji="1" lang="ja-JP" altLang="en-US" dirty="0" smtClean="0"/>
                        <a:t>，複製先だけが正しく</a:t>
                      </a:r>
                      <a:r>
                        <a:rPr kumimoji="1" lang="ja-JP" altLang="en-US" dirty="0" smtClean="0"/>
                        <a:t>値が変更されるか？</a:t>
                      </a:r>
                      <a:endParaRPr kumimoji="1" lang="en-US" altLang="ja-JP" dirty="0" smtClean="0"/>
                    </a:p>
                    <a:p>
                      <a:r>
                        <a:rPr kumimoji="1" lang="ja-JP" altLang="en-US" dirty="0" smtClean="0"/>
                        <a:t>（複製元のプロパティの値が影響を受けないか？</a:t>
                      </a:r>
                      <a:endParaRPr kumimoji="1" lang="en-US" altLang="ja-JP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0040">
                <a:tc>
                  <a:txBody>
                    <a:bodyPr/>
                    <a:lstStyle/>
                    <a:p>
                      <a:r>
                        <a:rPr kumimoji="1" lang="en-US" altLang="ja-JP" sz="1400" b="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copyEValueOnCanPlace</a:t>
                      </a:r>
                      <a:r>
                        <a:rPr kumimoji="1" lang="en-US" altLang="ja-JP" sz="14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/2</a:t>
                      </a:r>
                      <a:endParaRPr kumimoji="1" lang="ja-JP" altLang="en-US" sz="1400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設計</a:t>
                      </a:r>
                      <a:r>
                        <a:rPr kumimoji="1" lang="ja-JP" altLang="en-US" dirty="0" smtClean="0"/>
                        <a:t>通り</a:t>
                      </a:r>
                      <a:r>
                        <a:rPr kumimoji="1" lang="ja-JP" altLang="en-US" dirty="0" smtClean="0"/>
                        <a:t>に参照渡しの</a:t>
                      </a:r>
                      <a:r>
                        <a:rPr kumimoji="1" lang="en-US" altLang="ja-JP" dirty="0" smtClean="0"/>
                        <a:t>board</a:t>
                      </a:r>
                      <a:r>
                        <a:rPr kumimoji="1" lang="ja-JP" altLang="en-US" dirty="0" smtClean="0"/>
                        <a:t>のプロパティ</a:t>
                      </a:r>
                      <a:r>
                        <a:rPr kumimoji="1" lang="ja-JP" altLang="en-US" dirty="0" smtClean="0"/>
                        <a:t>が変化するか？</a:t>
                      </a:r>
                      <a:endParaRPr kumimoji="1" lang="ja-JP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42892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オセロのルール・勝ち方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51520" y="1371600"/>
            <a:ext cx="8496944" cy="5369768"/>
          </a:xfrm>
        </p:spPr>
        <p:txBody>
          <a:bodyPr>
            <a:normAutofit fontScale="92500" lnSpcReduction="10000"/>
          </a:bodyPr>
          <a:lstStyle/>
          <a:p>
            <a:pPr lvl="1"/>
            <a:r>
              <a:rPr lang="ja-JP" altLang="en-US" dirty="0"/>
              <a:t>盤面，特定領域（隅，</a:t>
            </a:r>
            <a:r>
              <a:rPr lang="en-US" altLang="ja-JP" dirty="0"/>
              <a:t>X, C,B,A</a:t>
            </a:r>
            <a:r>
              <a:rPr lang="ja-JP" altLang="en-US" dirty="0"/>
              <a:t>）の</a:t>
            </a:r>
            <a:r>
              <a:rPr lang="ja-JP" altLang="en-US" dirty="0" smtClean="0"/>
              <a:t>呼び方</a:t>
            </a:r>
            <a:endParaRPr kumimoji="1" lang="en-US" altLang="ja-JP" dirty="0" smtClean="0"/>
          </a:p>
          <a:p>
            <a:pPr lvl="3"/>
            <a:r>
              <a:rPr lang="en-US" altLang="ja-JP" dirty="0" smtClean="0">
                <a:hlinkClick r:id="rId2"/>
              </a:rPr>
              <a:t>http</a:t>
            </a:r>
            <a:r>
              <a:rPr lang="en-US" altLang="ja-JP" dirty="0">
                <a:hlinkClick r:id="rId2"/>
              </a:rPr>
              <a:t>://</a:t>
            </a:r>
            <a:r>
              <a:rPr lang="en-US" altLang="ja-JP" dirty="0" smtClean="0">
                <a:hlinkClick r:id="rId2"/>
              </a:rPr>
              <a:t>bassy84.net/othello.banmen.html</a:t>
            </a:r>
            <a:endParaRPr lang="en-US" altLang="ja-JP" dirty="0" smtClean="0"/>
          </a:p>
          <a:p>
            <a:pPr lvl="3"/>
            <a:r>
              <a:rPr lang="en-US" altLang="ja-JP" dirty="0">
                <a:hlinkClick r:id="rId3"/>
              </a:rPr>
              <a:t>http://uguisu.skr.jp/othello</a:t>
            </a:r>
            <a:r>
              <a:rPr lang="en-US" altLang="ja-JP" dirty="0" smtClean="0">
                <a:hlinkClick r:id="rId3"/>
              </a:rPr>
              <a:t>/</a:t>
            </a:r>
            <a:endParaRPr lang="en-US" altLang="ja-JP" dirty="0" smtClean="0"/>
          </a:p>
          <a:p>
            <a:pPr lvl="1"/>
            <a:r>
              <a:rPr lang="ja-JP" altLang="en-US" dirty="0"/>
              <a:t>オセロ必勝法入門 ～知っておきたい</a:t>
            </a:r>
            <a:r>
              <a:rPr lang="en-US" altLang="ja-JP" dirty="0"/>
              <a:t>7</a:t>
            </a:r>
            <a:r>
              <a:rPr lang="ja-JP" altLang="en-US" dirty="0" err="1"/>
              <a:t>つの</a:t>
            </a:r>
            <a:r>
              <a:rPr lang="ja-JP" altLang="en-US" dirty="0"/>
              <a:t>常識～</a:t>
            </a:r>
          </a:p>
          <a:p>
            <a:pPr lvl="3"/>
            <a:r>
              <a:rPr lang="en-US" altLang="ja-JP" dirty="0" smtClean="0"/>
              <a:t>http</a:t>
            </a:r>
            <a:r>
              <a:rPr lang="en-US" altLang="ja-JP" dirty="0"/>
              <a:t>://uguisu.skr.jp/othello/1-1.html</a:t>
            </a:r>
            <a:endParaRPr lang="en-US" altLang="ja-JP" dirty="0" smtClean="0"/>
          </a:p>
          <a:p>
            <a:pPr lvl="1"/>
            <a:r>
              <a:rPr lang="ja-JP" altLang="en-US" dirty="0"/>
              <a:t>着手の質の</a:t>
            </a:r>
            <a:r>
              <a:rPr lang="ja-JP" altLang="en-US" dirty="0" smtClean="0"/>
              <a:t>数値化</a:t>
            </a:r>
            <a:endParaRPr lang="en-US" altLang="ja-JP" dirty="0" smtClean="0"/>
          </a:p>
          <a:p>
            <a:pPr lvl="3"/>
            <a:r>
              <a:rPr lang="ja-JP" altLang="en-US" dirty="0" smtClean="0"/>
              <a:t>少なく取る　</a:t>
            </a:r>
            <a:r>
              <a:rPr lang="en-US" altLang="ja-JP" dirty="0"/>
              <a:t>http://bassy84.net/othello.sukunakutoru.html</a:t>
            </a:r>
            <a:endParaRPr lang="en-US" altLang="ja-JP" dirty="0" smtClean="0"/>
          </a:p>
          <a:p>
            <a:pPr lvl="2"/>
            <a:r>
              <a:rPr lang="ja-JP" altLang="en-US" b="1" dirty="0"/>
              <a:t>着手手の</a:t>
            </a:r>
            <a:r>
              <a:rPr lang="ja-JP" altLang="en-US" b="1" dirty="0" smtClean="0"/>
              <a:t>法則</a:t>
            </a:r>
            <a:endParaRPr lang="en-US" altLang="ja-JP" dirty="0"/>
          </a:p>
          <a:p>
            <a:pPr lvl="3"/>
            <a:r>
              <a:rPr lang="en-US" altLang="ja-JP" dirty="0"/>
              <a:t>http://uguisu.skr.jp/othello/4-1.html</a:t>
            </a:r>
          </a:p>
          <a:p>
            <a:pPr lvl="2"/>
            <a:r>
              <a:rPr lang="ja-JP" altLang="en-US" dirty="0"/>
              <a:t>開放度</a:t>
            </a:r>
            <a:r>
              <a:rPr lang="ja-JP" altLang="en-US" dirty="0" smtClean="0"/>
              <a:t>理論</a:t>
            </a:r>
            <a:endParaRPr lang="en-US" altLang="ja-JP" dirty="0" smtClean="0"/>
          </a:p>
          <a:p>
            <a:pPr lvl="3"/>
            <a:r>
              <a:rPr lang="en-US" altLang="ja-JP" dirty="0">
                <a:hlinkClick r:id="rId4"/>
              </a:rPr>
              <a:t>http://</a:t>
            </a:r>
            <a:r>
              <a:rPr lang="en-US" altLang="ja-JP" dirty="0" smtClean="0">
                <a:hlinkClick r:id="rId4"/>
              </a:rPr>
              <a:t>bassy84.net/othello.kaihoudo.html</a:t>
            </a:r>
            <a:endParaRPr lang="en-US" altLang="ja-JP" dirty="0" smtClean="0"/>
          </a:p>
          <a:p>
            <a:pPr lvl="2"/>
            <a:r>
              <a:rPr lang="ja-JP" altLang="en-US" dirty="0" smtClean="0"/>
              <a:t>局面評価</a:t>
            </a:r>
            <a:endParaRPr lang="en-US" altLang="ja-JP" dirty="0" smtClean="0"/>
          </a:p>
          <a:p>
            <a:pPr lvl="3"/>
            <a:r>
              <a:rPr lang="en-US" altLang="ja-JP" dirty="0">
                <a:hlinkClick r:id="rId5"/>
              </a:rPr>
              <a:t>http://</a:t>
            </a:r>
            <a:r>
              <a:rPr lang="en-US" altLang="ja-JP" dirty="0" smtClean="0">
                <a:hlinkClick r:id="rId5"/>
              </a:rPr>
              <a:t>uguisu.skr.jp/othello/mobil.html</a:t>
            </a:r>
            <a:endParaRPr lang="en-US" altLang="ja-JP" dirty="0" smtClean="0"/>
          </a:p>
          <a:p>
            <a:pPr lvl="2"/>
            <a:r>
              <a:rPr lang="ja-JP" altLang="en-US" b="1" dirty="0"/>
              <a:t>辺の確定石の数計算方法</a:t>
            </a:r>
          </a:p>
          <a:p>
            <a:pPr lvl="3"/>
            <a:r>
              <a:rPr lang="en-US" altLang="ja-JP" dirty="0"/>
              <a:t>http://</a:t>
            </a:r>
            <a:r>
              <a:rPr lang="en-US" altLang="ja-JP" dirty="0" smtClean="0"/>
              <a:t>uguisu.skr.jp/othello/5-2.html</a:t>
            </a:r>
          </a:p>
          <a:p>
            <a:endParaRPr kumimoji="1" lang="en-US" altLang="ja-JP" dirty="0"/>
          </a:p>
          <a:p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NIT, Nara </a:t>
            </a:r>
            <a:r>
              <a:rPr kumimoji="1" lang="ja-JP" altLang="en-US" smtClean="0"/>
              <a:t>情報工学実験</a:t>
            </a:r>
            <a:r>
              <a:rPr kumimoji="1" lang="en-US" altLang="ja-JP" smtClean="0"/>
              <a:t>3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23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1114754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b="1" dirty="0" smtClean="0"/>
              <a:t>評価とは＝（盤面，着手を）数値化する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altLang="ja-JP" dirty="0" smtClean="0"/>
          </a:p>
          <a:p>
            <a:r>
              <a:rPr lang="ja-JP" altLang="en-US" dirty="0"/>
              <a:t>石差　　　　</a:t>
            </a:r>
            <a:r>
              <a:rPr lang="ja-JP" altLang="en-US" dirty="0" smtClean="0"/>
              <a:t>　　実装</a:t>
            </a:r>
            <a:r>
              <a:rPr lang="ja-JP" altLang="en-US" dirty="0"/>
              <a:t>（容易），予測（</a:t>
            </a:r>
            <a:r>
              <a:rPr lang="en-US" altLang="ja-JP" dirty="0"/>
              <a:t>×</a:t>
            </a:r>
            <a:r>
              <a:rPr lang="ja-JP" altLang="en-US" dirty="0" err="1"/>
              <a:t>，</a:t>
            </a:r>
            <a:r>
              <a:rPr lang="ja-JP" altLang="en-US" dirty="0"/>
              <a:t>△，〇）　　</a:t>
            </a:r>
            <a:endParaRPr lang="en-US" altLang="ja-JP" dirty="0" smtClean="0"/>
          </a:p>
          <a:p>
            <a:r>
              <a:rPr lang="ja-JP" altLang="en-US" dirty="0"/>
              <a:t>着手数，　　</a:t>
            </a:r>
            <a:r>
              <a:rPr lang="ja-JP" altLang="en-US" dirty="0" smtClean="0"/>
              <a:t>　実装</a:t>
            </a:r>
            <a:r>
              <a:rPr lang="ja-JP" altLang="en-US" dirty="0"/>
              <a:t>（容易），予測（〇，〇，△</a:t>
            </a:r>
            <a:r>
              <a:rPr lang="ja-JP" altLang="en-US" dirty="0" smtClean="0"/>
              <a:t>）</a:t>
            </a:r>
            <a:endParaRPr lang="en-US" altLang="ja-JP" dirty="0"/>
          </a:p>
          <a:p>
            <a:r>
              <a:rPr lang="ja-JP" altLang="en-US" dirty="0" smtClean="0"/>
              <a:t>開放度理論，</a:t>
            </a:r>
            <a:r>
              <a:rPr lang="ja-JP" altLang="en-US" dirty="0"/>
              <a:t>実装</a:t>
            </a:r>
            <a:r>
              <a:rPr lang="ja-JP" altLang="en-US" dirty="0" smtClean="0"/>
              <a:t>（</a:t>
            </a:r>
            <a:r>
              <a:rPr lang="ja-JP" altLang="en-US" dirty="0"/>
              <a:t>中</a:t>
            </a:r>
            <a:r>
              <a:rPr lang="ja-JP" altLang="en-US" dirty="0" smtClean="0"/>
              <a:t>）</a:t>
            </a:r>
            <a:r>
              <a:rPr lang="ja-JP" altLang="en-US" dirty="0"/>
              <a:t>，予測（〇</a:t>
            </a:r>
            <a:r>
              <a:rPr lang="ja-JP" altLang="en-US" dirty="0" smtClean="0"/>
              <a:t>，◎，〇）</a:t>
            </a:r>
            <a:endParaRPr lang="en-US" altLang="ja-JP" dirty="0"/>
          </a:p>
          <a:p>
            <a:r>
              <a:rPr lang="ja-JP" altLang="en-US" dirty="0"/>
              <a:t>確定石数</a:t>
            </a:r>
            <a:r>
              <a:rPr lang="ja-JP" altLang="en-US" dirty="0" smtClean="0"/>
              <a:t>，　　実装</a:t>
            </a:r>
            <a:r>
              <a:rPr lang="ja-JP" altLang="en-US" dirty="0"/>
              <a:t>（難），　　予測（</a:t>
            </a:r>
            <a:r>
              <a:rPr lang="en-US" altLang="ja-JP" dirty="0"/>
              <a:t>×</a:t>
            </a:r>
            <a:r>
              <a:rPr lang="ja-JP" altLang="en-US" dirty="0" err="1"/>
              <a:t>，</a:t>
            </a:r>
            <a:r>
              <a:rPr lang="ja-JP" altLang="en-US" dirty="0"/>
              <a:t>〇，◎）</a:t>
            </a:r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NIT, Nara </a:t>
            </a:r>
            <a:r>
              <a:rPr kumimoji="1" lang="ja-JP" altLang="en-US" smtClean="0"/>
              <a:t>情報工学実験</a:t>
            </a:r>
            <a:r>
              <a:rPr kumimoji="1" lang="en-US" altLang="ja-JP" smtClean="0"/>
              <a:t>3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24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3467251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b="1" dirty="0"/>
              <a:t>ゲーム木</a:t>
            </a:r>
            <a:r>
              <a:rPr lang="ja-JP" altLang="en-US" b="1" dirty="0" smtClean="0"/>
              <a:t>探索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ja-JP" altLang="en-US" dirty="0" smtClean="0"/>
              <a:t>ビットボード</a:t>
            </a:r>
            <a:r>
              <a:rPr lang="ja-JP" altLang="en-US" dirty="0"/>
              <a:t>を用いた </a:t>
            </a:r>
            <a:r>
              <a:rPr lang="en-US" altLang="ja-JP" dirty="0"/>
              <a:t>4x4 </a:t>
            </a:r>
            <a:r>
              <a:rPr lang="ja-JP" altLang="en-US" dirty="0"/>
              <a:t>オセロ 完全</a:t>
            </a:r>
            <a:r>
              <a:rPr lang="ja-JP" altLang="en-US" dirty="0" smtClean="0"/>
              <a:t>解析</a:t>
            </a:r>
            <a:endParaRPr lang="en-US" altLang="ja-JP" dirty="0"/>
          </a:p>
          <a:p>
            <a:r>
              <a:rPr lang="en-US" altLang="ja-JP" dirty="0"/>
              <a:t>http://vivi.dyndns.org/vivi/docs/puzzle/othello4x4.html</a:t>
            </a:r>
          </a:p>
          <a:p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dirty="0" smtClean="0"/>
              <a:t>NIT, Nara </a:t>
            </a:r>
            <a:r>
              <a:rPr kumimoji="1" lang="ja-JP" altLang="en-US" dirty="0" smtClean="0"/>
              <a:t>情報工学実験</a:t>
            </a:r>
            <a:r>
              <a:rPr kumimoji="1" lang="en-US" altLang="ja-JP" dirty="0" smtClean="0"/>
              <a:t>3</a:t>
            </a:r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25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392894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ソフトウェア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テスト　</a:t>
            </a:r>
            <a:r>
              <a:rPr lang="ja-JP" altLang="en-US" sz="2800" dirty="0" smtClean="0"/>
              <a:t>上野テーマスライドより抜粋</a:t>
            </a:r>
            <a:endParaRPr lang="ja-JP" altLang="en-US" sz="2800" dirty="0"/>
          </a:p>
        </p:txBody>
      </p:sp>
      <p:sp>
        <p:nvSpPr>
          <p:cNvPr id="9" name="テキスト プレースホルダー 8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2D8002D-B5B0-4BAC-B1F6-782DDCCE6D9C}" type="slidenum">
              <a:rPr lang="ja-JP" altLang="en-US" smtClean="0"/>
              <a:pPr/>
              <a:t>26</a:t>
            </a:fld>
            <a:endParaRPr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altLang="ja-JP" smtClean="0"/>
              <a:t>NIT, Nara </a:t>
            </a:r>
            <a:r>
              <a:rPr lang="ja-JP" altLang="en-US" smtClean="0"/>
              <a:t>情報工学実験</a:t>
            </a:r>
            <a:r>
              <a:rPr lang="en-US" altLang="ja-JP" smtClean="0"/>
              <a:t>3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646762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ソフトウェアテストとは</a:t>
            </a:r>
            <a:endParaRPr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ja-JP" altLang="en-US" dirty="0" smtClean="0"/>
              <a:t>プログラムが正しく動いているか確認する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仕様・設計通りの動作をしているか？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コンパイラを通るかどうかではない</a:t>
            </a:r>
            <a:endParaRPr lang="en-US" altLang="ja-JP" dirty="0" smtClean="0"/>
          </a:p>
          <a:p>
            <a:endParaRPr lang="en-US" altLang="ja-JP" sz="800" dirty="0" smtClean="0"/>
          </a:p>
          <a:p>
            <a:r>
              <a:rPr lang="ja-JP" altLang="en-US" dirty="0" smtClean="0">
                <a:solidFill>
                  <a:schemeClr val="bg1">
                    <a:lumMod val="85000"/>
                  </a:schemeClr>
                </a:solidFill>
              </a:rPr>
              <a:t>実装後にテストして，終了後に出荷される</a:t>
            </a:r>
            <a:endParaRPr lang="en-US" altLang="ja-JP" dirty="0" smtClean="0">
              <a:solidFill>
                <a:schemeClr val="bg1">
                  <a:lumMod val="85000"/>
                </a:schemeClr>
              </a:solidFill>
            </a:endParaRPr>
          </a:p>
          <a:p>
            <a:pPr lvl="1"/>
            <a:r>
              <a:rPr lang="ja-JP" altLang="en-US" dirty="0" smtClean="0">
                <a:solidFill>
                  <a:schemeClr val="bg1">
                    <a:lumMod val="85000"/>
                  </a:schemeClr>
                </a:solidFill>
              </a:rPr>
              <a:t>テスト内容と結果を顧客に</a:t>
            </a:r>
            <a:r>
              <a:rPr lang="ja-JP" altLang="en-US" dirty="0">
                <a:solidFill>
                  <a:schemeClr val="bg1">
                    <a:lumMod val="85000"/>
                  </a:schemeClr>
                </a:solidFill>
              </a:rPr>
              <a:t>渡すことも</a:t>
            </a:r>
            <a:r>
              <a:rPr lang="ja-JP" altLang="en-US" dirty="0" smtClean="0">
                <a:solidFill>
                  <a:schemeClr val="bg1">
                    <a:lumMod val="85000"/>
                  </a:schemeClr>
                </a:solidFill>
              </a:rPr>
              <a:t>多い</a:t>
            </a:r>
            <a:endParaRPr lang="en-US" altLang="ja-JP" dirty="0" smtClean="0">
              <a:solidFill>
                <a:schemeClr val="bg1">
                  <a:lumMod val="85000"/>
                </a:schemeClr>
              </a:solidFill>
            </a:endParaRPr>
          </a:p>
          <a:p>
            <a:pPr lvl="1"/>
            <a:r>
              <a:rPr lang="en-US" altLang="ja-JP" dirty="0" smtClean="0">
                <a:solidFill>
                  <a:schemeClr val="bg1">
                    <a:lumMod val="85000"/>
                  </a:schemeClr>
                </a:solidFill>
              </a:rPr>
              <a:t>Quality Assurance(QA:</a:t>
            </a:r>
            <a:r>
              <a:rPr lang="ja-JP" altLang="en-US" dirty="0" smtClean="0">
                <a:solidFill>
                  <a:schemeClr val="bg1">
                    <a:lumMod val="85000"/>
                  </a:schemeClr>
                </a:solidFill>
              </a:rPr>
              <a:t>品質保証</a:t>
            </a:r>
            <a:r>
              <a:rPr lang="en-US" altLang="ja-JP" dirty="0" smtClean="0">
                <a:solidFill>
                  <a:schemeClr val="bg1">
                    <a:lumMod val="85000"/>
                  </a:schemeClr>
                </a:solidFill>
              </a:rPr>
              <a:t>)</a:t>
            </a:r>
            <a:r>
              <a:rPr lang="ja-JP" altLang="en-US" dirty="0" smtClean="0">
                <a:solidFill>
                  <a:schemeClr val="bg1">
                    <a:lumMod val="85000"/>
                  </a:schemeClr>
                </a:solidFill>
              </a:rPr>
              <a:t>とも呼ぶ</a:t>
            </a:r>
            <a:endParaRPr lang="en-US" altLang="ja-JP" dirty="0" smtClean="0">
              <a:solidFill>
                <a:schemeClr val="bg1">
                  <a:lumMod val="85000"/>
                </a:schemeClr>
              </a:solidFill>
            </a:endParaRPr>
          </a:p>
          <a:p>
            <a:endParaRPr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NIT, Nara </a:t>
            </a:r>
            <a:r>
              <a:rPr lang="ja-JP" altLang="en-US" smtClean="0"/>
              <a:t>情報工学実験</a:t>
            </a:r>
            <a:r>
              <a:rPr lang="en-US" altLang="ja-JP" smtClean="0"/>
              <a:t>3</a:t>
            </a:r>
            <a:endParaRPr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lang="ja-JP" altLang="en-US" smtClean="0"/>
              <a:pPr/>
              <a:t>27</a:t>
            </a:fld>
            <a:endParaRPr lang="ja-JP" altLang="en-US"/>
          </a:p>
        </p:txBody>
      </p:sp>
      <p:graphicFrame>
        <p:nvGraphicFramePr>
          <p:cNvPr id="6" name="コンテンツ プレースホルダー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84506956"/>
              </p:ext>
            </p:extLst>
          </p:nvPr>
        </p:nvGraphicFramePr>
        <p:xfrm>
          <a:off x="251520" y="4941168"/>
          <a:ext cx="8229600" cy="18722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65037123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テストの種類</a:t>
            </a:r>
            <a:endParaRPr lang="ja-JP" altLang="en-US" dirty="0"/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1"/>
          </p:nvPr>
        </p:nvSpPr>
        <p:spPr>
          <a:xfrm>
            <a:off x="251520" y="4221088"/>
            <a:ext cx="8496944" cy="2160240"/>
          </a:xfrm>
        </p:spPr>
        <p:txBody>
          <a:bodyPr/>
          <a:lstStyle/>
          <a:p>
            <a:r>
              <a:rPr lang="ja-JP" altLang="en-US" dirty="0" smtClean="0"/>
              <a:t>小さい部分からテストして，だんだん大きな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システム全体をテストしていく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一度にテストする範囲を小さくすると，見つかった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誤りが修正しやすい</a:t>
            </a:r>
            <a:endParaRPr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NIT, Nara </a:t>
            </a:r>
            <a:r>
              <a:rPr lang="ja-JP" altLang="en-US" smtClean="0"/>
              <a:t>情報工学実験</a:t>
            </a:r>
            <a:r>
              <a:rPr lang="en-US" altLang="ja-JP" smtClean="0"/>
              <a:t>3</a:t>
            </a:r>
            <a:endParaRPr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lang="ja-JP" altLang="en-US" smtClean="0"/>
              <a:pPr/>
              <a:t>28</a:t>
            </a:fld>
            <a:endParaRPr lang="ja-JP" altLang="en-US" dirty="0"/>
          </a:p>
        </p:txBody>
      </p:sp>
      <p:graphicFrame>
        <p:nvGraphicFramePr>
          <p:cNvPr id="7" name="表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87964409"/>
              </p:ext>
            </p:extLst>
          </p:nvPr>
        </p:nvGraphicFramePr>
        <p:xfrm>
          <a:off x="388525" y="1203568"/>
          <a:ext cx="7927891" cy="3017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27568"/>
                <a:gridCol w="1994218"/>
                <a:gridCol w="3806105"/>
              </a:tblGrid>
              <a:tr h="370840">
                <a:tc>
                  <a:txBody>
                    <a:bodyPr/>
                    <a:lstStyle/>
                    <a:p>
                      <a:pPr algn="r"/>
                      <a:r>
                        <a:rPr kumimoji="1" lang="ja-JP" altLang="en-US" sz="2400" dirty="0" smtClean="0"/>
                        <a:t>テストの分類</a:t>
                      </a:r>
                      <a:endParaRPr kumimoji="1" lang="ja-JP" alt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400" dirty="0" smtClean="0"/>
                        <a:t>テストの対象</a:t>
                      </a:r>
                      <a:endParaRPr kumimoji="1" lang="ja-JP" alt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400" dirty="0" smtClean="0"/>
                        <a:t>すること</a:t>
                      </a:r>
                      <a:endParaRPr kumimoji="1" lang="ja-JP" alt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kumimoji="1" lang="ja-JP" altLang="en-US" sz="2400" dirty="0" smtClean="0">
                          <a:solidFill>
                            <a:srgbClr val="FF0000"/>
                          </a:solidFill>
                        </a:rPr>
                        <a:t>単体テスト</a:t>
                      </a:r>
                      <a:endParaRPr kumimoji="1" lang="ja-JP" altLang="en-US" sz="24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400" dirty="0" smtClean="0">
                          <a:solidFill>
                            <a:srgbClr val="FF0000"/>
                          </a:solidFill>
                        </a:rPr>
                        <a:t>メソッド</a:t>
                      </a:r>
                      <a:endParaRPr kumimoji="1" lang="ja-JP" altLang="en-US" sz="24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400" dirty="0" smtClean="0">
                          <a:solidFill>
                            <a:srgbClr val="FF0000"/>
                          </a:solidFill>
                        </a:rPr>
                        <a:t>設計書に書かれた通りの</a:t>
                      </a:r>
                      <a:r>
                        <a:rPr kumimoji="1" lang="en-US" altLang="ja-JP" sz="2400" dirty="0" smtClean="0">
                          <a:solidFill>
                            <a:srgbClr val="FF0000"/>
                          </a:solidFill>
                        </a:rPr>
                        <a:t/>
                      </a:r>
                      <a:br>
                        <a:rPr kumimoji="1" lang="en-US" altLang="ja-JP" sz="2400" dirty="0" smtClean="0">
                          <a:solidFill>
                            <a:srgbClr val="FF0000"/>
                          </a:solidFill>
                        </a:rPr>
                      </a:br>
                      <a:r>
                        <a:rPr kumimoji="1" lang="ja-JP" altLang="en-US" sz="2400" dirty="0" smtClean="0">
                          <a:solidFill>
                            <a:srgbClr val="FF0000"/>
                          </a:solidFill>
                        </a:rPr>
                        <a:t>入出力をするか？</a:t>
                      </a:r>
                      <a:endParaRPr kumimoji="1" lang="ja-JP" altLang="en-US" sz="24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kumimoji="1" lang="ja-JP" altLang="en-US" sz="2400" dirty="0" smtClean="0"/>
                        <a:t>結合テスト</a:t>
                      </a:r>
                      <a:endParaRPr kumimoji="1" lang="ja-JP" alt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400" dirty="0" smtClean="0"/>
                        <a:t>メソッドの</a:t>
                      </a:r>
                      <a:r>
                        <a:rPr kumimoji="1" lang="en-US" altLang="ja-JP" sz="2400" dirty="0" smtClean="0"/>
                        <a:t/>
                      </a:r>
                      <a:br>
                        <a:rPr kumimoji="1" lang="en-US" altLang="ja-JP" sz="2400" dirty="0" smtClean="0"/>
                      </a:br>
                      <a:r>
                        <a:rPr kumimoji="1" lang="ja-JP" altLang="en-US" sz="2400" dirty="0" smtClean="0"/>
                        <a:t>組み合わせ</a:t>
                      </a:r>
                      <a:endParaRPr kumimoji="1" lang="ja-JP" alt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400" dirty="0" smtClean="0"/>
                        <a:t>正しい組み合わせ方で</a:t>
                      </a:r>
                      <a:r>
                        <a:rPr kumimoji="1" lang="en-US" altLang="ja-JP" sz="2400" dirty="0" smtClean="0"/>
                        <a:t/>
                      </a:r>
                      <a:br>
                        <a:rPr kumimoji="1" lang="en-US" altLang="ja-JP" sz="2400" dirty="0" smtClean="0"/>
                      </a:br>
                      <a:r>
                        <a:rPr kumimoji="1" lang="ja-JP" altLang="en-US" sz="2400" dirty="0" smtClean="0"/>
                        <a:t>使っているか？</a:t>
                      </a:r>
                      <a:endParaRPr kumimoji="1" lang="ja-JP" alt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kumimoji="1" lang="ja-JP" altLang="en-US" sz="2400" dirty="0" smtClean="0"/>
                        <a:t>システムテスト</a:t>
                      </a:r>
                      <a:endParaRPr kumimoji="1" lang="ja-JP" alt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400" dirty="0" smtClean="0"/>
                        <a:t>システム全体</a:t>
                      </a:r>
                      <a:endParaRPr kumimoji="1" lang="ja-JP" alt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400" dirty="0" smtClean="0"/>
                        <a:t>仕様通りの動きをするか？</a:t>
                      </a:r>
                      <a:endParaRPr kumimoji="1" lang="ja-JP" alt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kumimoji="1" lang="ja-JP" altLang="en-US" sz="2400" dirty="0" smtClean="0"/>
                        <a:t>運用テスト</a:t>
                      </a:r>
                      <a:endParaRPr kumimoji="1" lang="ja-JP" altLang="en-US" sz="24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400" dirty="0" smtClean="0"/>
                        <a:t>システム全体</a:t>
                      </a:r>
                      <a:endParaRPr kumimoji="1" lang="ja-JP" alt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400" dirty="0" smtClean="0"/>
                        <a:t>お客さんが実際に使う</a:t>
                      </a:r>
                      <a:endParaRPr kumimoji="1" lang="en-US" altLang="ja-JP" sz="2400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89080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単体テスト</a:t>
            </a:r>
            <a:endParaRPr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ja-JP" altLang="en-US" dirty="0" smtClean="0"/>
              <a:t>入力に対する出力の正しさを確認する</a:t>
            </a:r>
            <a:endParaRPr lang="en-US" altLang="ja-JP" dirty="0" smtClean="0"/>
          </a:p>
          <a:p>
            <a:r>
              <a:rPr lang="ja-JP" altLang="en-US" dirty="0" smtClean="0"/>
              <a:t>例：絶対値を出力するメソッド</a:t>
            </a:r>
            <a:r>
              <a:rPr lang="en-US" altLang="ja-JP" dirty="0" smtClean="0"/>
              <a:t>abs</a:t>
            </a:r>
          </a:p>
          <a:p>
            <a:pPr lvl="2"/>
            <a:endParaRPr lang="en-US" altLang="ja-JP" dirty="0" smtClean="0"/>
          </a:p>
          <a:p>
            <a:pPr lvl="2"/>
            <a:endParaRPr lang="en-US" altLang="ja-JP" dirty="0" smtClean="0"/>
          </a:p>
          <a:p>
            <a:pPr lvl="2"/>
            <a:endParaRPr lang="en-US" altLang="ja-JP" dirty="0" smtClean="0"/>
          </a:p>
          <a:p>
            <a:r>
              <a:rPr lang="ja-JP" altLang="en-US" dirty="0" smtClean="0"/>
              <a:t>テストで確認すること</a:t>
            </a:r>
            <a:endParaRPr lang="en-US" altLang="ja-JP" dirty="0" smtClean="0"/>
          </a:p>
          <a:p>
            <a:pPr lvl="1"/>
            <a:r>
              <a:rPr lang="ja-JP" altLang="en-US" dirty="0" smtClean="0">
                <a:solidFill>
                  <a:srgbClr val="0070C0"/>
                </a:solidFill>
              </a:rPr>
              <a:t>範囲内の値に対して，絶対値を返すか？</a:t>
            </a:r>
            <a:endParaRPr lang="en-US" altLang="ja-JP" dirty="0" smtClean="0">
              <a:solidFill>
                <a:srgbClr val="0070C0"/>
              </a:solidFill>
            </a:endParaRPr>
          </a:p>
          <a:p>
            <a:pPr lvl="2"/>
            <a:r>
              <a:rPr lang="ja-JP" altLang="en-US" dirty="0" smtClean="0"/>
              <a:t>例： </a:t>
            </a:r>
            <a:r>
              <a:rPr lang="en-US" altLang="ja-JP" dirty="0" smtClean="0"/>
              <a:t>-30</a:t>
            </a:r>
            <a:r>
              <a:rPr lang="ja-JP" altLang="en-US" dirty="0" smtClean="0"/>
              <a:t>を入力して，</a:t>
            </a:r>
            <a:r>
              <a:rPr lang="en-US" altLang="ja-JP" dirty="0" smtClean="0"/>
              <a:t>30</a:t>
            </a:r>
            <a:r>
              <a:rPr lang="ja-JP" altLang="en-US" dirty="0" smtClean="0"/>
              <a:t>を返すか？</a:t>
            </a:r>
            <a:endParaRPr lang="en-US" altLang="ja-JP" dirty="0" smtClean="0"/>
          </a:p>
          <a:p>
            <a:pPr lvl="1"/>
            <a:r>
              <a:rPr lang="ja-JP" altLang="en-US" dirty="0" smtClean="0">
                <a:solidFill>
                  <a:srgbClr val="00B050"/>
                </a:solidFill>
              </a:rPr>
              <a:t>範囲外の値に対して，</a:t>
            </a:r>
            <a:r>
              <a:rPr lang="en-US" altLang="ja-JP" dirty="0" smtClean="0">
                <a:solidFill>
                  <a:srgbClr val="00B050"/>
                </a:solidFill>
              </a:rPr>
              <a:t>-1</a:t>
            </a:r>
            <a:r>
              <a:rPr lang="ja-JP" altLang="en-US" dirty="0" smtClean="0">
                <a:solidFill>
                  <a:srgbClr val="00B050"/>
                </a:solidFill>
              </a:rPr>
              <a:t>を返すか？</a:t>
            </a:r>
            <a:endParaRPr lang="en-US" altLang="ja-JP" dirty="0" smtClean="0">
              <a:solidFill>
                <a:srgbClr val="00B050"/>
              </a:solidFill>
            </a:endParaRPr>
          </a:p>
          <a:p>
            <a:pPr lvl="3"/>
            <a:r>
              <a:rPr lang="ja-JP" altLang="en-US" dirty="0" smtClean="0"/>
              <a:t>例： </a:t>
            </a:r>
            <a:r>
              <a:rPr lang="en-US" altLang="ja-JP" dirty="0" smtClean="0"/>
              <a:t>-140</a:t>
            </a:r>
            <a:r>
              <a:rPr lang="ja-JP" altLang="en-US" dirty="0" smtClean="0"/>
              <a:t>を入力して，</a:t>
            </a:r>
            <a:r>
              <a:rPr lang="en-US" altLang="ja-JP" dirty="0" smtClean="0"/>
              <a:t>-1</a:t>
            </a:r>
            <a:r>
              <a:rPr lang="ja-JP" altLang="en-US" dirty="0" smtClean="0"/>
              <a:t>を返すか？</a:t>
            </a:r>
            <a:endParaRPr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NIT, Nara </a:t>
            </a:r>
            <a:r>
              <a:rPr lang="ja-JP" altLang="en-US" smtClean="0"/>
              <a:t>情報工学実験</a:t>
            </a:r>
            <a:r>
              <a:rPr lang="en-US" altLang="ja-JP" smtClean="0"/>
              <a:t>3</a:t>
            </a:r>
            <a:endParaRPr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lang="ja-JP" altLang="en-US" smtClean="0"/>
              <a:pPr/>
              <a:t>29</a:t>
            </a:fld>
            <a:endParaRPr lang="ja-JP" altLang="en-US"/>
          </a:p>
        </p:txBody>
      </p:sp>
      <p:sp>
        <p:nvSpPr>
          <p:cNvPr id="6" name="直方体 5"/>
          <p:cNvSpPr/>
          <p:nvPr/>
        </p:nvSpPr>
        <p:spPr>
          <a:xfrm>
            <a:off x="6341733" y="332656"/>
            <a:ext cx="936104" cy="936104"/>
          </a:xfrm>
          <a:prstGeom prst="cube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3600" dirty="0" smtClean="0"/>
              <a:t>？</a:t>
            </a:r>
            <a:endParaRPr kumimoji="1" lang="ja-JP" altLang="en-US" dirty="0"/>
          </a:p>
        </p:txBody>
      </p:sp>
      <p:sp>
        <p:nvSpPr>
          <p:cNvPr id="7" name="右矢印 6"/>
          <p:cNvSpPr/>
          <p:nvPr/>
        </p:nvSpPr>
        <p:spPr>
          <a:xfrm>
            <a:off x="6018405" y="396938"/>
            <a:ext cx="288032" cy="72008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右矢印 7"/>
          <p:cNvSpPr/>
          <p:nvPr/>
        </p:nvSpPr>
        <p:spPr>
          <a:xfrm>
            <a:off x="7349845" y="404664"/>
            <a:ext cx="288032" cy="72008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9" name="Picture 6" descr="C:\Users\uwano\AppData\Local\Microsoft\Windows\Temporary Internet Files\Content.IE5\ML9AONMZ\MC900296185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188640"/>
            <a:ext cx="668582" cy="1136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7" descr="C:\Users\uwano\AppData\Local\Microsoft\Windows\Temporary Internet Files\Content.IE5\RM96BDPP\MC900352372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37877" y="523577"/>
            <a:ext cx="784880" cy="7451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正方形/長方形 10"/>
          <p:cNvSpPr/>
          <p:nvPr/>
        </p:nvSpPr>
        <p:spPr>
          <a:xfrm>
            <a:off x="640808" y="2492896"/>
            <a:ext cx="5803400" cy="129614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en-US" altLang="ja-JP" sz="2000" dirty="0" err="1" smtClean="0"/>
              <a:t>int</a:t>
            </a:r>
            <a:r>
              <a:rPr kumimoji="1" lang="en-US" altLang="ja-JP" sz="2000" dirty="0" smtClean="0"/>
              <a:t> abs(</a:t>
            </a:r>
            <a:r>
              <a:rPr kumimoji="1" lang="en-US" altLang="ja-JP" sz="2000" dirty="0" err="1" smtClean="0"/>
              <a:t>int</a:t>
            </a:r>
            <a:r>
              <a:rPr kumimoji="1" lang="en-US" altLang="ja-JP" sz="2000" dirty="0" smtClean="0"/>
              <a:t> </a:t>
            </a:r>
            <a:r>
              <a:rPr kumimoji="1" lang="en-US" altLang="ja-JP" sz="2000" dirty="0" err="1" smtClean="0"/>
              <a:t>num</a:t>
            </a:r>
            <a:r>
              <a:rPr kumimoji="1" lang="en-US" altLang="ja-JP" sz="2000" dirty="0" smtClean="0"/>
              <a:t>)</a:t>
            </a:r>
          </a:p>
          <a:p>
            <a:r>
              <a:rPr lang="ja-JP" altLang="en-US" sz="2000" dirty="0" smtClean="0">
                <a:solidFill>
                  <a:srgbClr val="0070C0"/>
                </a:solidFill>
              </a:rPr>
              <a:t>入力</a:t>
            </a:r>
            <a:r>
              <a:rPr lang="en-US" altLang="ja-JP" sz="2000" dirty="0" err="1" smtClean="0">
                <a:solidFill>
                  <a:srgbClr val="0070C0"/>
                </a:solidFill>
              </a:rPr>
              <a:t>num</a:t>
            </a:r>
            <a:r>
              <a:rPr lang="ja-JP" altLang="en-US" sz="2000" dirty="0" smtClean="0">
                <a:solidFill>
                  <a:srgbClr val="0070C0"/>
                </a:solidFill>
              </a:rPr>
              <a:t>の絶対値を返す</a:t>
            </a:r>
            <a:r>
              <a:rPr lang="ja-JP" altLang="en-US" sz="2000" dirty="0" smtClean="0"/>
              <a:t>．</a:t>
            </a:r>
            <a:r>
              <a:rPr lang="en-US" altLang="ja-JP" sz="2000" dirty="0" smtClean="0"/>
              <a:t/>
            </a:r>
            <a:br>
              <a:rPr lang="en-US" altLang="ja-JP" sz="2000" dirty="0" smtClean="0"/>
            </a:br>
            <a:r>
              <a:rPr lang="en-US" altLang="ja-JP" sz="2000" dirty="0" err="1" smtClean="0">
                <a:solidFill>
                  <a:srgbClr val="00B050"/>
                </a:solidFill>
              </a:rPr>
              <a:t>num</a:t>
            </a:r>
            <a:r>
              <a:rPr lang="ja-JP" altLang="en-US" sz="2000" dirty="0" smtClean="0">
                <a:solidFill>
                  <a:srgbClr val="00B050"/>
                </a:solidFill>
              </a:rPr>
              <a:t>が</a:t>
            </a:r>
            <a:r>
              <a:rPr lang="en-US" altLang="ja-JP" sz="2000" dirty="0" smtClean="0">
                <a:solidFill>
                  <a:srgbClr val="00B050"/>
                </a:solidFill>
              </a:rPr>
              <a:t>-99</a:t>
            </a:r>
            <a:r>
              <a:rPr lang="ja-JP" altLang="en-US" sz="2000" dirty="0" smtClean="0">
                <a:solidFill>
                  <a:srgbClr val="00B050"/>
                </a:solidFill>
              </a:rPr>
              <a:t>～</a:t>
            </a:r>
            <a:r>
              <a:rPr lang="en-US" altLang="ja-JP" sz="2000" dirty="0" smtClean="0">
                <a:solidFill>
                  <a:srgbClr val="00B050"/>
                </a:solidFill>
              </a:rPr>
              <a:t>99</a:t>
            </a:r>
            <a:r>
              <a:rPr lang="ja-JP" altLang="en-US" sz="2000" dirty="0" smtClean="0">
                <a:solidFill>
                  <a:srgbClr val="00B050"/>
                </a:solidFill>
              </a:rPr>
              <a:t>の範囲外の場合，</a:t>
            </a:r>
            <a:r>
              <a:rPr lang="en-US" altLang="ja-JP" sz="2000" dirty="0" smtClean="0">
                <a:solidFill>
                  <a:srgbClr val="00B050"/>
                </a:solidFill>
              </a:rPr>
              <a:t>-1</a:t>
            </a:r>
            <a:r>
              <a:rPr lang="ja-JP" altLang="en-US" sz="2000" dirty="0" smtClean="0">
                <a:solidFill>
                  <a:srgbClr val="00B050"/>
                </a:solidFill>
              </a:rPr>
              <a:t>を返す</a:t>
            </a:r>
            <a:r>
              <a:rPr lang="ja-JP" altLang="en-US" sz="2000" dirty="0" smtClean="0"/>
              <a:t>．</a:t>
            </a:r>
            <a:endParaRPr kumimoji="1" lang="en-US" altLang="ja-JP" sz="2000" dirty="0" smtClean="0"/>
          </a:p>
        </p:txBody>
      </p:sp>
      <p:sp>
        <p:nvSpPr>
          <p:cNvPr id="13" name="角丸四角形吹き出し 12"/>
          <p:cNvSpPr/>
          <p:nvPr/>
        </p:nvSpPr>
        <p:spPr>
          <a:xfrm>
            <a:off x="2483768" y="6165304"/>
            <a:ext cx="3528392" cy="648072"/>
          </a:xfrm>
          <a:prstGeom prst="wedgeRoundRectCallout">
            <a:avLst>
              <a:gd name="adj1" fmla="val -60804"/>
              <a:gd name="adj2" fmla="val -57219"/>
              <a:gd name="adj3" fmla="val 16667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ja-JP" altLang="en-US" dirty="0" smtClean="0"/>
              <a:t>テストのために入力する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>
                <a:solidFill>
                  <a:srgbClr val="FF0000"/>
                </a:solidFill>
              </a:rPr>
              <a:t>具体的な値をテストケース</a:t>
            </a:r>
            <a:r>
              <a:rPr lang="ja-JP" altLang="en-US" dirty="0" smtClean="0"/>
              <a:t>と呼ぶ</a:t>
            </a:r>
            <a:endParaRPr lang="en-US" altLang="ja-JP" dirty="0" smtClean="0"/>
          </a:p>
        </p:txBody>
      </p:sp>
    </p:spTree>
    <p:extLst>
      <p:ext uri="{BB962C8B-B14F-4D97-AF65-F5344CB8AC3E}">
        <p14:creationId xmlns:p14="http://schemas.microsoft.com/office/powerpoint/2010/main" val="671409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完成予想図</a:t>
            </a:r>
            <a:endParaRPr lang="ja-JP" altLang="en-US" dirty="0"/>
          </a:p>
        </p:txBody>
      </p:sp>
      <p:sp>
        <p:nvSpPr>
          <p:cNvPr id="11" name="コンテンツ プレースホルダー 10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NIT, Nara </a:t>
            </a:r>
            <a:r>
              <a:rPr lang="ja-JP" altLang="en-US" smtClean="0"/>
              <a:t>情報工学実験</a:t>
            </a:r>
            <a:r>
              <a:rPr lang="en-US" altLang="ja-JP" smtClean="0"/>
              <a:t>3</a:t>
            </a:r>
            <a:endParaRPr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lang="ja-JP" altLang="en-US" smtClean="0"/>
              <a:pPr/>
              <a:t>3</a:t>
            </a:fld>
            <a:endParaRPr lang="ja-JP" alt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49488" y="332656"/>
            <a:ext cx="5715000" cy="590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角丸四角形吹き出し 5"/>
          <p:cNvSpPr/>
          <p:nvPr/>
        </p:nvSpPr>
        <p:spPr>
          <a:xfrm>
            <a:off x="899592" y="1628800"/>
            <a:ext cx="2002904" cy="656456"/>
          </a:xfrm>
          <a:prstGeom prst="wedgeRoundRectCallout">
            <a:avLst>
              <a:gd name="adj1" fmla="val 67118"/>
              <a:gd name="adj2" fmla="val -6053"/>
              <a:gd name="adj3" fmla="val 16667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/>
              <a:t>GUI</a:t>
            </a:r>
            <a:r>
              <a:rPr kumimoji="1" lang="ja-JP" altLang="en-US" dirty="0" smtClean="0"/>
              <a:t>による</a:t>
            </a:r>
            <a:endParaRPr kumimoji="1" lang="en-US" altLang="ja-JP" dirty="0" smtClean="0"/>
          </a:p>
          <a:p>
            <a:pPr algn="ctr"/>
            <a:r>
              <a:rPr lang="ja-JP" altLang="en-US" dirty="0" smtClean="0"/>
              <a:t>プレイヤー </a:t>
            </a:r>
            <a:r>
              <a:rPr lang="en-US" altLang="ja-JP" dirty="0" err="1" smtClean="0"/>
              <a:t>v.s</a:t>
            </a:r>
            <a:r>
              <a:rPr lang="en-US" altLang="ja-JP" dirty="0" smtClean="0"/>
              <a:t> AI</a:t>
            </a:r>
            <a:endParaRPr kumimoji="1"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dirty="0" smtClean="0"/>
              <a:t>単体テストが有効なメソッド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kumimoji="1" lang="ja-JP" altLang="en-US" dirty="0" smtClean="0"/>
              <a:t>アルゴリズムが複雑なメソッド</a:t>
            </a:r>
            <a:endParaRPr kumimoji="1" lang="en-US" altLang="ja-JP" dirty="0" smtClean="0"/>
          </a:p>
          <a:p>
            <a:pPr lvl="1"/>
            <a:r>
              <a:rPr lang="ja-JP" altLang="en-US" dirty="0"/>
              <a:t>境界値分析が</a:t>
            </a:r>
            <a:r>
              <a:rPr lang="ja-JP" altLang="en-US" dirty="0" smtClean="0"/>
              <a:t>有効</a:t>
            </a:r>
            <a:endParaRPr kumimoji="1" lang="en-US" altLang="ja-JP" sz="800" dirty="0" smtClean="0"/>
          </a:p>
          <a:p>
            <a:pPr marL="514350" indent="-514350">
              <a:buFont typeface="+mj-lt"/>
              <a:buAutoNum type="arabicPeriod"/>
            </a:pPr>
            <a:r>
              <a:rPr lang="ja-JP" altLang="en-US" dirty="0" smtClean="0"/>
              <a:t>他メソッド／クラスから頻繁に呼ばれるメソッド</a:t>
            </a:r>
            <a:endParaRPr lang="en-US" altLang="ja-JP" dirty="0" smtClean="0"/>
          </a:p>
          <a:p>
            <a:pPr lvl="1"/>
            <a:endParaRPr kumimoji="1" lang="en-US" altLang="ja-JP" sz="1200" dirty="0" smtClean="0"/>
          </a:p>
          <a:p>
            <a:r>
              <a:rPr kumimoji="1" lang="ja-JP" altLang="en-US" dirty="0" smtClean="0"/>
              <a:t>すべてのメソッドをテスト対象にしない</a:t>
            </a:r>
            <a:endParaRPr kumimoji="1" lang="en-US" altLang="ja-JP" dirty="0" smtClean="0"/>
          </a:p>
          <a:p>
            <a:pPr lvl="1"/>
            <a:r>
              <a:rPr lang="ja-JP" altLang="en-US" dirty="0"/>
              <a:t>テストに</a:t>
            </a:r>
            <a:r>
              <a:rPr lang="ja-JP" altLang="en-US" dirty="0" smtClean="0"/>
              <a:t>費やせるコスト，期間に応じて決める</a:t>
            </a:r>
            <a:endParaRPr lang="en-US" altLang="ja-JP" dirty="0" smtClean="0"/>
          </a:p>
          <a:p>
            <a:endParaRPr kumimoji="1" lang="en-US" altLang="ja-JP" sz="1200" dirty="0" smtClean="0"/>
          </a:p>
          <a:p>
            <a:r>
              <a:rPr kumimoji="1" lang="ja-JP" altLang="en-US" dirty="0" smtClean="0"/>
              <a:t>すべての入力・出力をテストしない</a:t>
            </a:r>
            <a:endParaRPr kumimoji="1" lang="en-US" altLang="ja-JP" dirty="0" smtClean="0"/>
          </a:p>
          <a:p>
            <a:pPr lvl="1"/>
            <a:r>
              <a:rPr kumimoji="1" lang="ja-JP" altLang="en-US" dirty="0" smtClean="0"/>
              <a:t>テスト基準を設けて，特定の変数や出力に限定する</a:t>
            </a:r>
            <a:endParaRPr kumimoji="1" lang="en-US" altLang="ja-JP" dirty="0" smtClean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NIT, Nara </a:t>
            </a:r>
            <a:r>
              <a:rPr kumimoji="1" lang="ja-JP" altLang="en-US" smtClean="0"/>
              <a:t>情報工学実験</a:t>
            </a:r>
            <a:r>
              <a:rPr kumimoji="1" lang="en-US" altLang="ja-JP" smtClean="0"/>
              <a:t>3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30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73272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dirty="0"/>
              <a:t>それ</a:t>
            </a:r>
            <a:r>
              <a:rPr kumimoji="1" lang="ja-JP" altLang="en-US" dirty="0" smtClean="0"/>
              <a:t>以外のテスト：結合テスト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 smtClean="0"/>
              <a:t>複数メソッドの</a:t>
            </a:r>
            <a:r>
              <a:rPr kumimoji="1" lang="ja-JP" altLang="en-US" u="sng" dirty="0" smtClean="0"/>
              <a:t>組み合わせが正しく動作するか確認</a:t>
            </a:r>
            <a:endParaRPr kumimoji="1" lang="en-US" altLang="ja-JP" u="sng" dirty="0" smtClean="0"/>
          </a:p>
          <a:p>
            <a:pPr lvl="1"/>
            <a:r>
              <a:rPr kumimoji="1" lang="ja-JP" altLang="en-US" dirty="0" smtClean="0"/>
              <a:t>入力のみ・出力のみ・処理のみのメソッドは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ja-JP" altLang="en-US" dirty="0" smtClean="0"/>
              <a:t>組み合わせないと（意味のある）テストができない</a:t>
            </a:r>
            <a:endParaRPr kumimoji="1" lang="en-US" altLang="ja-JP" dirty="0" smtClean="0"/>
          </a:p>
          <a:p>
            <a:pPr lvl="1"/>
            <a:endParaRPr kumimoji="1" lang="en-US" altLang="ja-JP" sz="1600" dirty="0" smtClean="0"/>
          </a:p>
          <a:p>
            <a:pPr lvl="1"/>
            <a:r>
              <a:rPr kumimoji="1" lang="ja-JP" altLang="en-US" dirty="0" smtClean="0"/>
              <a:t>例</a:t>
            </a:r>
            <a:r>
              <a:rPr kumimoji="1" lang="en-US" altLang="ja-JP" dirty="0" smtClean="0"/>
              <a:t>1</a:t>
            </a:r>
            <a:r>
              <a:rPr kumimoji="1" lang="ja-JP" altLang="en-US" dirty="0" smtClean="0"/>
              <a:t>：</a:t>
            </a:r>
            <a:r>
              <a:rPr lang="en-US" altLang="ja-JP" dirty="0" smtClean="0"/>
              <a:t>setter</a:t>
            </a:r>
            <a:r>
              <a:rPr lang="ja-JP" altLang="en-US" dirty="0" smtClean="0"/>
              <a:t>メソッドと</a:t>
            </a:r>
            <a:r>
              <a:rPr lang="en-US" altLang="ja-JP" dirty="0" smtClean="0"/>
              <a:t>getter</a:t>
            </a:r>
            <a:r>
              <a:rPr lang="ja-JP" altLang="en-US" dirty="0" smtClean="0"/>
              <a:t>メソッド</a:t>
            </a:r>
            <a:endParaRPr lang="en-US" altLang="ja-JP" dirty="0"/>
          </a:p>
          <a:p>
            <a:pPr lvl="2"/>
            <a:r>
              <a:rPr lang="ja-JP" altLang="en-US" dirty="0" smtClean="0"/>
              <a:t>セットした値が正しくゲットできるか？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例</a:t>
            </a:r>
            <a:r>
              <a:rPr lang="en-US" altLang="ja-JP" dirty="0" smtClean="0"/>
              <a:t>2: Board</a:t>
            </a:r>
            <a:r>
              <a:rPr lang="ja-JP" altLang="en-US" dirty="0" smtClean="0"/>
              <a:t>クラスの</a:t>
            </a:r>
            <a:r>
              <a:rPr lang="en-US" altLang="ja-JP" dirty="0" smtClean="0"/>
              <a:t>set</a:t>
            </a:r>
            <a:r>
              <a:rPr lang="ja-JP" altLang="en-US" dirty="0" smtClean="0"/>
              <a:t>（指定のセルにピースを置く）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　　　と</a:t>
            </a:r>
            <a:r>
              <a:rPr lang="en-US" altLang="ja-JP" dirty="0" err="1" smtClean="0"/>
              <a:t>isBlack</a:t>
            </a:r>
            <a:r>
              <a:rPr lang="ja-JP" altLang="en-US" dirty="0" smtClean="0"/>
              <a:t>（指定のセルが黒かどうか返す）</a:t>
            </a:r>
            <a:endParaRPr lang="en-US" altLang="ja-JP" dirty="0" smtClean="0"/>
          </a:p>
          <a:p>
            <a:pPr lvl="2"/>
            <a:r>
              <a:rPr lang="en-US" altLang="ja-JP" dirty="0" smtClean="0"/>
              <a:t>set</a:t>
            </a:r>
            <a:r>
              <a:rPr lang="ja-JP" altLang="en-US" dirty="0" smtClean="0"/>
              <a:t>によって裏返るはずのピースが正しく裏返っているか？</a:t>
            </a:r>
            <a:endParaRPr lang="en-US" altLang="ja-JP" dirty="0" smtClean="0"/>
          </a:p>
          <a:p>
            <a:pPr lvl="2"/>
            <a:endParaRPr lang="en-US" altLang="ja-JP" dirty="0" smtClean="0"/>
          </a:p>
          <a:p>
            <a:pPr lvl="1"/>
            <a:endParaRPr kumimoji="1" lang="en-US" altLang="ja-JP" dirty="0" smtClean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NIT, Nara </a:t>
            </a:r>
            <a:r>
              <a:rPr kumimoji="1" lang="ja-JP" altLang="en-US" smtClean="0"/>
              <a:t>情報工学実験</a:t>
            </a:r>
            <a:r>
              <a:rPr kumimoji="1" lang="en-US" altLang="ja-JP" smtClean="0"/>
              <a:t>3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31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8935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それ以外のテスト：システムテスト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ja-JP" altLang="en-US" dirty="0" smtClean="0"/>
              <a:t>システム全体の動作を確認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仕様や設計で決められた操作手順や</a:t>
            </a:r>
            <a:r>
              <a:rPr lang="en-US" altLang="ja-JP" dirty="0" smtClean="0"/>
              <a:t>GUI</a:t>
            </a:r>
            <a:r>
              <a:rPr lang="ja-JP" altLang="en-US" dirty="0" smtClean="0"/>
              <a:t>が正しく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作られているか</a:t>
            </a:r>
            <a:endParaRPr lang="en-US" altLang="ja-JP" dirty="0"/>
          </a:p>
          <a:p>
            <a:pPr lvl="1"/>
            <a:r>
              <a:rPr lang="ja-JP" altLang="en-US" dirty="0" smtClean="0"/>
              <a:t>使いやすさや処理速度の確認も含む</a:t>
            </a:r>
            <a:endParaRPr lang="en-US" altLang="ja-JP" dirty="0" smtClean="0"/>
          </a:p>
          <a:p>
            <a:pPr lvl="1"/>
            <a:endParaRPr lang="en-US" altLang="ja-JP" sz="1600" dirty="0" smtClean="0"/>
          </a:p>
          <a:p>
            <a:r>
              <a:rPr lang="ja-JP" altLang="en-US" u="sng" dirty="0" smtClean="0">
                <a:solidFill>
                  <a:srgbClr val="FF0000"/>
                </a:solidFill>
              </a:rPr>
              <a:t>利用シナリオ</a:t>
            </a:r>
            <a:r>
              <a:rPr lang="ja-JP" altLang="en-US" dirty="0" smtClean="0"/>
              <a:t>によるテスト</a:t>
            </a:r>
            <a:endParaRPr lang="en-US" altLang="ja-JP" dirty="0"/>
          </a:p>
          <a:p>
            <a:pPr lvl="1"/>
            <a:r>
              <a:rPr lang="ja-JP" altLang="en-US" dirty="0" smtClean="0"/>
              <a:t>特定の目的達成のために必要な操作手順</a:t>
            </a:r>
            <a:r>
              <a:rPr lang="ja-JP" altLang="en-US" dirty="0"/>
              <a:t>（利用シナリオ）</a:t>
            </a:r>
            <a:r>
              <a:rPr lang="ja-JP" altLang="en-US" dirty="0" smtClean="0"/>
              <a:t>を用意し，過程や結果を確認</a:t>
            </a:r>
            <a:endParaRPr lang="en-US" altLang="ja-JP" dirty="0" smtClean="0"/>
          </a:p>
          <a:p>
            <a:pPr lvl="2"/>
            <a:endParaRPr lang="en-US" altLang="ja-JP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NIT, Nara </a:t>
            </a:r>
            <a:r>
              <a:rPr kumimoji="1" lang="ja-JP" altLang="en-US" smtClean="0"/>
              <a:t>情報工学実験</a:t>
            </a:r>
            <a:r>
              <a:rPr kumimoji="1" lang="en-US" altLang="ja-JP" smtClean="0"/>
              <a:t>3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32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54816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メソッドのテスト方法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 smtClean="0"/>
              <a:t>テスト用のメソッド（テストメソッド）を用意して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ja-JP" altLang="en-US" dirty="0" smtClean="0"/>
              <a:t>テストケースを入力し，出力を表示する</a:t>
            </a:r>
            <a:endParaRPr kumimoji="1" lang="en-US" altLang="ja-JP" dirty="0" smtClean="0"/>
          </a:p>
          <a:p>
            <a:pPr lvl="1"/>
            <a:r>
              <a:rPr kumimoji="1" lang="ja-JP" altLang="en-US" dirty="0" smtClean="0"/>
              <a:t>例：</a:t>
            </a:r>
            <a:r>
              <a:rPr kumimoji="1" lang="en-US" altLang="ja-JP" dirty="0" smtClean="0"/>
              <a:t>Cell</a:t>
            </a:r>
            <a:r>
              <a:rPr kumimoji="1" lang="ja-JP" altLang="en-US" dirty="0" smtClean="0"/>
              <a:t>クラスの動作確認をするメソッドを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en-US" altLang="ja-JP" dirty="0" smtClean="0"/>
              <a:t>     </a:t>
            </a:r>
            <a:r>
              <a:rPr kumimoji="1" lang="en-US" altLang="ja-JP" dirty="0" err="1" smtClean="0"/>
              <a:t>MainForm</a:t>
            </a:r>
            <a:r>
              <a:rPr kumimoji="1" lang="ja-JP" altLang="en-US" dirty="0" smtClean="0"/>
              <a:t>クラス内に作成し，起動時に呼び出す</a:t>
            </a:r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NIT, Nara </a:t>
            </a:r>
            <a:r>
              <a:rPr kumimoji="1" lang="ja-JP" altLang="en-US" smtClean="0"/>
              <a:t>情報工学実験</a:t>
            </a:r>
            <a:r>
              <a:rPr kumimoji="1" lang="en-US" altLang="ja-JP" smtClean="0"/>
              <a:t>3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33</a:t>
            </a:fld>
            <a:endParaRPr kumimoji="1" lang="ja-JP" altLang="en-US"/>
          </a:p>
        </p:txBody>
      </p:sp>
      <p:sp>
        <p:nvSpPr>
          <p:cNvPr id="6" name="正方形/長方形 5"/>
          <p:cNvSpPr/>
          <p:nvPr/>
        </p:nvSpPr>
        <p:spPr>
          <a:xfrm>
            <a:off x="755576" y="3429000"/>
            <a:ext cx="7560840" cy="2952328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altLang="ja-JP" dirty="0" smtClean="0">
                <a:latin typeface="Consolas" panose="020B0609020204030204" pitchFamily="49" charset="0"/>
              </a:rPr>
              <a:t>public </a:t>
            </a:r>
            <a:r>
              <a:rPr lang="en-US" altLang="ja-JP" dirty="0">
                <a:latin typeface="Consolas" panose="020B0609020204030204" pitchFamily="49" charset="0"/>
              </a:rPr>
              <a:t>void </a:t>
            </a:r>
            <a:r>
              <a:rPr lang="en-US" altLang="ja-JP" dirty="0" err="1">
                <a:solidFill>
                  <a:srgbClr val="FF0000"/>
                </a:solidFill>
                <a:latin typeface="Consolas" panose="020B0609020204030204" pitchFamily="49" charset="0"/>
              </a:rPr>
              <a:t>doCellTest</a:t>
            </a:r>
            <a:r>
              <a:rPr lang="en-US" altLang="ja-JP" dirty="0">
                <a:latin typeface="Consolas" panose="020B0609020204030204" pitchFamily="49" charset="0"/>
              </a:rPr>
              <a:t>() {</a:t>
            </a:r>
          </a:p>
          <a:p>
            <a:r>
              <a:rPr lang="en-US" altLang="ja-JP" dirty="0" smtClean="0">
                <a:latin typeface="Consolas" panose="020B0609020204030204" pitchFamily="49" charset="0"/>
              </a:rPr>
              <a:t>  Cell c1 </a:t>
            </a:r>
            <a:r>
              <a:rPr lang="en-US" altLang="ja-JP" dirty="0">
                <a:latin typeface="Consolas" panose="020B0609020204030204" pitchFamily="49" charset="0"/>
              </a:rPr>
              <a:t>= new Cell(0, 7);</a:t>
            </a:r>
          </a:p>
          <a:p>
            <a:r>
              <a:rPr lang="en-US" altLang="ja-JP" dirty="0" smtClean="0">
                <a:latin typeface="Consolas" panose="020B0609020204030204" pitchFamily="49" charset="0"/>
              </a:rPr>
              <a:t>  Cell c2 </a:t>
            </a:r>
            <a:r>
              <a:rPr lang="en-US" altLang="ja-JP" dirty="0">
                <a:latin typeface="Consolas" panose="020B0609020204030204" pitchFamily="49" charset="0"/>
              </a:rPr>
              <a:t>= new Cell(1, 6</a:t>
            </a:r>
            <a:r>
              <a:rPr lang="en-US" altLang="ja-JP" dirty="0" smtClean="0">
                <a:latin typeface="Consolas" panose="020B0609020204030204" pitchFamily="49" charset="0"/>
              </a:rPr>
              <a:t>);</a:t>
            </a:r>
            <a:endParaRPr lang="ja-JP" altLang="en-US" dirty="0">
              <a:latin typeface="Consolas" panose="020B0609020204030204" pitchFamily="49" charset="0"/>
            </a:endParaRPr>
          </a:p>
          <a:p>
            <a:r>
              <a:rPr lang="en-US" altLang="ja-JP" dirty="0" smtClean="0">
                <a:latin typeface="Consolas" panose="020B0609020204030204" pitchFamily="49" charset="0"/>
              </a:rPr>
              <a:t>  c1.set(true</a:t>
            </a:r>
            <a:r>
              <a:rPr lang="en-US" altLang="ja-JP" dirty="0">
                <a:latin typeface="Consolas" panose="020B0609020204030204" pitchFamily="49" charset="0"/>
              </a:rPr>
              <a:t>);</a:t>
            </a:r>
          </a:p>
          <a:p>
            <a:endParaRPr lang="en-US" altLang="ja-JP" dirty="0" smtClean="0">
              <a:latin typeface="Consolas" panose="020B0609020204030204" pitchFamily="49" charset="0"/>
            </a:endParaRPr>
          </a:p>
          <a:p>
            <a:r>
              <a:rPr lang="en-US" altLang="ja-JP" dirty="0" smtClean="0">
                <a:latin typeface="Consolas" panose="020B0609020204030204" pitchFamily="49" charset="0"/>
              </a:rPr>
              <a:t>  </a:t>
            </a:r>
            <a:r>
              <a:rPr lang="en-US" altLang="ja-JP" dirty="0" err="1" smtClean="0">
                <a:latin typeface="Consolas" panose="020B0609020204030204" pitchFamily="49" charset="0"/>
              </a:rPr>
              <a:t>Console.WriteLine</a:t>
            </a:r>
            <a:r>
              <a:rPr lang="en-US" altLang="ja-JP" dirty="0" smtClean="0">
                <a:latin typeface="Consolas" panose="020B0609020204030204" pitchFamily="49" charset="0"/>
              </a:rPr>
              <a:t>(c1.row </a:t>
            </a:r>
            <a:r>
              <a:rPr lang="en-US" altLang="ja-JP" dirty="0">
                <a:latin typeface="Consolas" panose="020B0609020204030204" pitchFamily="49" charset="0"/>
              </a:rPr>
              <a:t>+ ", " + </a:t>
            </a:r>
            <a:r>
              <a:rPr lang="en-US" altLang="ja-JP" dirty="0" smtClean="0">
                <a:latin typeface="Consolas" panose="020B0609020204030204" pitchFamily="49" charset="0"/>
              </a:rPr>
              <a:t>c1.column </a:t>
            </a:r>
            <a:r>
              <a:rPr lang="en-US" altLang="ja-JP" dirty="0">
                <a:latin typeface="Consolas" panose="020B0609020204030204" pitchFamily="49" charset="0"/>
              </a:rPr>
              <a:t>+ ", " </a:t>
            </a:r>
            <a:r>
              <a:rPr lang="en-US" altLang="ja-JP" dirty="0" smtClean="0">
                <a:latin typeface="Consolas" panose="020B0609020204030204" pitchFamily="49" charset="0"/>
              </a:rPr>
              <a:t>+</a:t>
            </a:r>
          </a:p>
          <a:p>
            <a:r>
              <a:rPr lang="en-US" altLang="ja-JP" dirty="0">
                <a:latin typeface="Consolas" panose="020B0609020204030204" pitchFamily="49" charset="0"/>
              </a:rPr>
              <a:t> </a:t>
            </a:r>
            <a:r>
              <a:rPr lang="en-US" altLang="ja-JP" dirty="0" smtClean="0">
                <a:latin typeface="Consolas" panose="020B0609020204030204" pitchFamily="49" charset="0"/>
              </a:rPr>
              <a:t>                         c1.isBlank </a:t>
            </a:r>
            <a:r>
              <a:rPr lang="en-US" altLang="ja-JP" dirty="0">
                <a:latin typeface="Consolas" panose="020B0609020204030204" pitchFamily="49" charset="0"/>
              </a:rPr>
              <a:t>+ ". " + </a:t>
            </a:r>
            <a:r>
              <a:rPr lang="en-US" altLang="ja-JP" dirty="0" smtClean="0">
                <a:latin typeface="Consolas" panose="020B0609020204030204" pitchFamily="49" charset="0"/>
              </a:rPr>
              <a:t>c1.isBlack</a:t>
            </a:r>
            <a:r>
              <a:rPr lang="en-US" altLang="ja-JP" dirty="0">
                <a:latin typeface="Consolas" panose="020B0609020204030204" pitchFamily="49" charset="0"/>
              </a:rPr>
              <a:t>);</a:t>
            </a:r>
          </a:p>
          <a:p>
            <a:r>
              <a:rPr lang="en-US" altLang="ja-JP" dirty="0" smtClean="0">
                <a:latin typeface="Consolas" panose="020B0609020204030204" pitchFamily="49" charset="0"/>
              </a:rPr>
              <a:t>  </a:t>
            </a:r>
            <a:r>
              <a:rPr lang="en-US" altLang="ja-JP" dirty="0" err="1" smtClean="0">
                <a:latin typeface="Consolas" panose="020B0609020204030204" pitchFamily="49" charset="0"/>
              </a:rPr>
              <a:t>Console.WriteLine</a:t>
            </a:r>
            <a:r>
              <a:rPr lang="en-US" altLang="ja-JP" dirty="0" smtClean="0">
                <a:latin typeface="Consolas" panose="020B0609020204030204" pitchFamily="49" charset="0"/>
              </a:rPr>
              <a:t>(c2.row </a:t>
            </a:r>
            <a:r>
              <a:rPr lang="en-US" altLang="ja-JP" dirty="0">
                <a:latin typeface="Consolas" panose="020B0609020204030204" pitchFamily="49" charset="0"/>
              </a:rPr>
              <a:t>+ ", " + </a:t>
            </a:r>
            <a:r>
              <a:rPr lang="en-US" altLang="ja-JP" dirty="0" smtClean="0">
                <a:latin typeface="Consolas" panose="020B0609020204030204" pitchFamily="49" charset="0"/>
              </a:rPr>
              <a:t>c2.column </a:t>
            </a:r>
            <a:r>
              <a:rPr lang="en-US" altLang="ja-JP" dirty="0">
                <a:latin typeface="Consolas" panose="020B0609020204030204" pitchFamily="49" charset="0"/>
              </a:rPr>
              <a:t>+ ", " </a:t>
            </a:r>
            <a:r>
              <a:rPr lang="en-US" altLang="ja-JP" dirty="0" smtClean="0">
                <a:latin typeface="Consolas" panose="020B0609020204030204" pitchFamily="49" charset="0"/>
              </a:rPr>
              <a:t>+</a:t>
            </a:r>
          </a:p>
          <a:p>
            <a:r>
              <a:rPr lang="en-US" altLang="ja-JP" dirty="0">
                <a:latin typeface="Consolas" panose="020B0609020204030204" pitchFamily="49" charset="0"/>
              </a:rPr>
              <a:t> </a:t>
            </a:r>
            <a:r>
              <a:rPr lang="en-US" altLang="ja-JP" dirty="0" smtClean="0">
                <a:latin typeface="Consolas" panose="020B0609020204030204" pitchFamily="49" charset="0"/>
              </a:rPr>
              <a:t>                         c2.isBlank </a:t>
            </a:r>
            <a:r>
              <a:rPr lang="en-US" altLang="ja-JP" dirty="0">
                <a:latin typeface="Consolas" panose="020B0609020204030204" pitchFamily="49" charset="0"/>
              </a:rPr>
              <a:t>+ ". " + </a:t>
            </a:r>
            <a:r>
              <a:rPr lang="en-US" altLang="ja-JP" dirty="0" smtClean="0">
                <a:latin typeface="Consolas" panose="020B0609020204030204" pitchFamily="49" charset="0"/>
              </a:rPr>
              <a:t>c2.isBlack</a:t>
            </a:r>
            <a:r>
              <a:rPr lang="en-US" altLang="ja-JP" dirty="0">
                <a:latin typeface="Consolas" panose="020B0609020204030204" pitchFamily="49" charset="0"/>
              </a:rPr>
              <a:t>);</a:t>
            </a:r>
          </a:p>
          <a:p>
            <a:r>
              <a:rPr lang="en-US" altLang="ja-JP" dirty="0" smtClean="0">
                <a:latin typeface="Consolas" panose="020B0609020204030204" pitchFamily="49" charset="0"/>
              </a:rPr>
              <a:t>}  </a:t>
            </a:r>
          </a:p>
        </p:txBody>
      </p:sp>
      <p:sp>
        <p:nvSpPr>
          <p:cNvPr id="7" name="角丸四角形吹き出し 6"/>
          <p:cNvSpPr/>
          <p:nvPr/>
        </p:nvSpPr>
        <p:spPr>
          <a:xfrm>
            <a:off x="4463988" y="3501008"/>
            <a:ext cx="4284476" cy="1296144"/>
          </a:xfrm>
          <a:prstGeom prst="wedgeRoundRectCallout">
            <a:avLst>
              <a:gd name="adj1" fmla="val -36757"/>
              <a:gd name="adj2" fmla="val 62994"/>
              <a:gd name="adj3" fmla="val 16667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ja-JP" altLang="en-US" sz="2400" dirty="0" smtClean="0"/>
              <a:t>以下の正しさを確認する</a:t>
            </a:r>
            <a:endParaRPr kumimoji="1" lang="en-US" altLang="ja-JP" sz="2400" dirty="0" smtClean="0"/>
          </a:p>
          <a:p>
            <a:pPr marL="342900" indent="-342900"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kumimoji="1" lang="ja-JP" altLang="en-US" sz="2400" dirty="0" smtClean="0"/>
              <a:t>コンストラクタによる初期化</a:t>
            </a:r>
            <a:endParaRPr kumimoji="1" lang="en-US" altLang="ja-JP" sz="2400" dirty="0" smtClean="0"/>
          </a:p>
          <a:p>
            <a:pPr marL="342900" indent="-342900"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kumimoji="1" lang="en-US" altLang="ja-JP" sz="2400" dirty="0" smtClean="0"/>
              <a:t>set( )</a:t>
            </a:r>
            <a:r>
              <a:rPr kumimoji="1" lang="ja-JP" altLang="en-US" sz="2400" dirty="0" smtClean="0"/>
              <a:t>による変化</a:t>
            </a:r>
            <a:endParaRPr kumimoji="1"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3830698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プログラムの全体像</a:t>
            </a:r>
            <a:endParaRPr lang="ja-JP" alt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NIT, Nara </a:t>
            </a:r>
            <a:r>
              <a:rPr lang="ja-JP" altLang="en-US" smtClean="0"/>
              <a:t>情報工学実験</a:t>
            </a:r>
            <a:r>
              <a:rPr lang="en-US" altLang="ja-JP" smtClean="0"/>
              <a:t>3</a:t>
            </a:r>
            <a:endParaRPr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lang="ja-JP" altLang="en-US" smtClean="0"/>
              <a:pPr/>
              <a:t>4</a:t>
            </a:fld>
            <a:endParaRPr lang="ja-JP" altLang="en-US"/>
          </a:p>
        </p:txBody>
      </p:sp>
      <p:sp>
        <p:nvSpPr>
          <p:cNvPr id="4" name="角丸四角形 3"/>
          <p:cNvSpPr/>
          <p:nvPr/>
        </p:nvSpPr>
        <p:spPr>
          <a:xfrm>
            <a:off x="1763688" y="1542802"/>
            <a:ext cx="1306488" cy="914400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sz="2000" dirty="0" smtClean="0"/>
              <a:t>Program</a:t>
            </a:r>
            <a:endParaRPr kumimoji="1" lang="ja-JP" altLang="en-US" sz="2000" dirty="0"/>
          </a:p>
        </p:txBody>
      </p:sp>
      <p:sp>
        <p:nvSpPr>
          <p:cNvPr id="5" name="角丸四角形 4"/>
          <p:cNvSpPr/>
          <p:nvPr/>
        </p:nvSpPr>
        <p:spPr>
          <a:xfrm>
            <a:off x="4654352" y="1542802"/>
            <a:ext cx="1512168" cy="914400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sz="2000" dirty="0" err="1" smtClean="0"/>
              <a:t>MainForm</a:t>
            </a:r>
            <a:endParaRPr kumimoji="1" lang="en-US" altLang="ja-JP" sz="2000" dirty="0" smtClean="0"/>
          </a:p>
        </p:txBody>
      </p:sp>
      <p:sp>
        <p:nvSpPr>
          <p:cNvPr id="6" name="角丸四角形 5"/>
          <p:cNvSpPr/>
          <p:nvPr/>
        </p:nvSpPr>
        <p:spPr>
          <a:xfrm>
            <a:off x="4366320" y="3415010"/>
            <a:ext cx="2079848" cy="792088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sz="2000" dirty="0" err="1" smtClean="0"/>
              <a:t>GameController</a:t>
            </a:r>
            <a:endParaRPr kumimoji="1" lang="en-US" altLang="ja-JP" sz="2000" dirty="0" smtClean="0"/>
          </a:p>
        </p:txBody>
      </p:sp>
      <p:sp>
        <p:nvSpPr>
          <p:cNvPr id="7" name="角丸四角形 6"/>
          <p:cNvSpPr/>
          <p:nvPr/>
        </p:nvSpPr>
        <p:spPr>
          <a:xfrm>
            <a:off x="477888" y="2622922"/>
            <a:ext cx="2160240" cy="2376264"/>
          </a:xfrm>
          <a:prstGeom prst="roundRect">
            <a:avLst>
              <a:gd name="adj" fmla="val 11833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kumimoji="1" lang="en-US" altLang="ja-JP" sz="2000" dirty="0" smtClean="0">
                <a:solidFill>
                  <a:schemeClr val="tx1"/>
                </a:solidFill>
              </a:rPr>
              <a:t>Board</a:t>
            </a:r>
          </a:p>
        </p:txBody>
      </p:sp>
      <p:sp>
        <p:nvSpPr>
          <p:cNvPr id="8" name="角丸四角形 7"/>
          <p:cNvSpPr/>
          <p:nvPr/>
        </p:nvSpPr>
        <p:spPr>
          <a:xfrm>
            <a:off x="2926160" y="5647258"/>
            <a:ext cx="1291444" cy="72008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sz="2000" dirty="0" err="1" smtClean="0"/>
              <a:t>BasicAI</a:t>
            </a:r>
            <a:endParaRPr kumimoji="1" lang="en-US" altLang="ja-JP" sz="2000" dirty="0" smtClean="0"/>
          </a:p>
        </p:txBody>
      </p:sp>
      <p:cxnSp>
        <p:nvCxnSpPr>
          <p:cNvPr id="21" name="直線矢印コネクタ 20"/>
          <p:cNvCxnSpPr>
            <a:stCxn id="4" idx="3"/>
            <a:endCxn id="5" idx="1"/>
          </p:cNvCxnSpPr>
          <p:nvPr/>
        </p:nvCxnSpPr>
        <p:spPr>
          <a:xfrm>
            <a:off x="3070176" y="2000002"/>
            <a:ext cx="1584176" cy="0"/>
          </a:xfrm>
          <a:prstGeom prst="straightConnector1">
            <a:avLst/>
          </a:prstGeom>
          <a:ln w="3810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線矢印コネクタ 21"/>
          <p:cNvCxnSpPr>
            <a:stCxn id="6" idx="0"/>
            <a:endCxn id="5" idx="2"/>
          </p:cNvCxnSpPr>
          <p:nvPr/>
        </p:nvCxnSpPr>
        <p:spPr>
          <a:xfrm flipV="1">
            <a:off x="5406244" y="2457202"/>
            <a:ext cx="4192" cy="957808"/>
          </a:xfrm>
          <a:prstGeom prst="straightConnector1">
            <a:avLst/>
          </a:prstGeom>
          <a:ln w="3810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線矢印コネクタ 27"/>
          <p:cNvCxnSpPr/>
          <p:nvPr/>
        </p:nvCxnSpPr>
        <p:spPr>
          <a:xfrm>
            <a:off x="5446440" y="4279106"/>
            <a:ext cx="0" cy="1152128"/>
          </a:xfrm>
          <a:prstGeom prst="straightConnector1">
            <a:avLst/>
          </a:prstGeom>
          <a:ln w="38100">
            <a:solidFill>
              <a:schemeClr val="tx1"/>
            </a:solidFill>
            <a:headEnd type="triangle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角丸四角形 43"/>
          <p:cNvSpPr/>
          <p:nvPr/>
        </p:nvSpPr>
        <p:spPr>
          <a:xfrm>
            <a:off x="621904" y="3126978"/>
            <a:ext cx="1473696" cy="1224136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2000" dirty="0" smtClean="0">
                <a:solidFill>
                  <a:schemeClr val="tx1"/>
                </a:solidFill>
              </a:rPr>
              <a:t>Cell</a:t>
            </a:r>
          </a:p>
          <a:p>
            <a:r>
              <a:rPr lang="ja-JP" altLang="en-US" sz="2000" dirty="0" smtClean="0">
                <a:solidFill>
                  <a:schemeClr val="tx1"/>
                </a:solidFill>
              </a:rPr>
              <a:t>縦</a:t>
            </a:r>
            <a:r>
              <a:rPr lang="en-US" altLang="ja-JP" sz="2000" dirty="0" smtClean="0">
                <a:solidFill>
                  <a:schemeClr val="tx1"/>
                </a:solidFill>
              </a:rPr>
              <a:t>:1, </a:t>
            </a:r>
            <a:r>
              <a:rPr lang="ja-JP" altLang="en-US" sz="2000" dirty="0" smtClean="0">
                <a:solidFill>
                  <a:schemeClr val="tx1"/>
                </a:solidFill>
              </a:rPr>
              <a:t>横</a:t>
            </a:r>
            <a:r>
              <a:rPr lang="en-US" altLang="ja-JP" sz="2000" dirty="0" smtClean="0">
                <a:solidFill>
                  <a:schemeClr val="tx1"/>
                </a:solidFill>
              </a:rPr>
              <a:t>:3</a:t>
            </a:r>
          </a:p>
          <a:p>
            <a:r>
              <a:rPr lang="ja-JP" altLang="en-US" sz="2000" dirty="0" smtClean="0">
                <a:solidFill>
                  <a:schemeClr val="tx1"/>
                </a:solidFill>
              </a:rPr>
              <a:t>空白</a:t>
            </a:r>
            <a:r>
              <a:rPr lang="en-US" altLang="ja-JP" sz="2000" dirty="0" smtClean="0">
                <a:solidFill>
                  <a:schemeClr val="tx1"/>
                </a:solidFill>
              </a:rPr>
              <a:t>?:no</a:t>
            </a:r>
          </a:p>
          <a:p>
            <a:r>
              <a:rPr lang="ja-JP" altLang="en-US" sz="2000" dirty="0" smtClean="0">
                <a:solidFill>
                  <a:schemeClr val="tx1"/>
                </a:solidFill>
              </a:rPr>
              <a:t>黒</a:t>
            </a:r>
            <a:r>
              <a:rPr lang="en-US" altLang="ja-JP" sz="2000" dirty="0" smtClean="0">
                <a:solidFill>
                  <a:schemeClr val="tx1"/>
                </a:solidFill>
              </a:rPr>
              <a:t>?:yes</a:t>
            </a:r>
            <a:endParaRPr kumimoji="1" lang="en-US" altLang="ja-JP" sz="2000" dirty="0" smtClean="0">
              <a:solidFill>
                <a:schemeClr val="tx1"/>
              </a:solidFill>
            </a:endParaRPr>
          </a:p>
        </p:txBody>
      </p:sp>
      <p:sp>
        <p:nvSpPr>
          <p:cNvPr id="47" name="角丸四角形 46"/>
          <p:cNvSpPr/>
          <p:nvPr/>
        </p:nvSpPr>
        <p:spPr>
          <a:xfrm>
            <a:off x="5662464" y="4711154"/>
            <a:ext cx="1440160" cy="648072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sz="2000" dirty="0" smtClean="0">
                <a:solidFill>
                  <a:schemeClr val="tx1"/>
                </a:solidFill>
              </a:rPr>
              <a:t>Place</a:t>
            </a:r>
          </a:p>
          <a:p>
            <a:pPr algn="ctr"/>
            <a:r>
              <a:rPr kumimoji="1" lang="ja-JP" altLang="en-US" sz="2000" dirty="0" smtClean="0">
                <a:solidFill>
                  <a:schemeClr val="tx1"/>
                </a:solidFill>
              </a:rPr>
              <a:t>縦</a:t>
            </a:r>
            <a:r>
              <a:rPr kumimoji="1" lang="en-US" altLang="ja-JP" sz="2000" dirty="0" smtClean="0">
                <a:solidFill>
                  <a:schemeClr val="tx1"/>
                </a:solidFill>
              </a:rPr>
              <a:t>:2, </a:t>
            </a:r>
            <a:r>
              <a:rPr kumimoji="1" lang="ja-JP" altLang="en-US" sz="2000" dirty="0" smtClean="0">
                <a:solidFill>
                  <a:schemeClr val="tx1"/>
                </a:solidFill>
              </a:rPr>
              <a:t>横</a:t>
            </a:r>
            <a:r>
              <a:rPr kumimoji="1" lang="en-US" altLang="ja-JP" sz="2000" dirty="0" smtClean="0">
                <a:solidFill>
                  <a:schemeClr val="tx1"/>
                </a:solidFill>
              </a:rPr>
              <a:t>:5</a:t>
            </a:r>
          </a:p>
        </p:txBody>
      </p:sp>
      <p:sp>
        <p:nvSpPr>
          <p:cNvPr id="48" name="テキスト ボックス 47"/>
          <p:cNvSpPr txBox="1"/>
          <p:nvPr/>
        </p:nvSpPr>
        <p:spPr>
          <a:xfrm>
            <a:off x="3142184" y="1326778"/>
            <a:ext cx="13388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dirty="0" smtClean="0"/>
              <a:t>起動，</a:t>
            </a:r>
            <a:endParaRPr lang="en-US" altLang="ja-JP" dirty="0" smtClean="0"/>
          </a:p>
          <a:p>
            <a:r>
              <a:rPr lang="ja-JP" altLang="en-US" dirty="0" smtClean="0"/>
              <a:t>終了の監視</a:t>
            </a:r>
            <a:endParaRPr kumimoji="1" lang="ja-JP" altLang="en-US" dirty="0"/>
          </a:p>
        </p:txBody>
      </p:sp>
      <p:sp>
        <p:nvSpPr>
          <p:cNvPr id="54" name="テキスト ボックス 53"/>
          <p:cNvSpPr txBox="1"/>
          <p:nvPr/>
        </p:nvSpPr>
        <p:spPr>
          <a:xfrm>
            <a:off x="5590456" y="4351114"/>
            <a:ext cx="14622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dirty="0" smtClean="0"/>
              <a:t>次に置く場所</a:t>
            </a:r>
            <a:endParaRPr kumimoji="1" lang="ja-JP" altLang="en-US" dirty="0"/>
          </a:p>
        </p:txBody>
      </p:sp>
      <p:sp>
        <p:nvSpPr>
          <p:cNvPr id="59" name="角丸四角形 58"/>
          <p:cNvSpPr/>
          <p:nvPr/>
        </p:nvSpPr>
        <p:spPr>
          <a:xfrm>
            <a:off x="774304" y="3279378"/>
            <a:ext cx="1473696" cy="1224136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2000" dirty="0" smtClean="0">
                <a:solidFill>
                  <a:schemeClr val="tx1"/>
                </a:solidFill>
              </a:rPr>
              <a:t>Cell</a:t>
            </a:r>
          </a:p>
          <a:p>
            <a:r>
              <a:rPr lang="ja-JP" altLang="en-US" sz="2000" dirty="0" smtClean="0">
                <a:solidFill>
                  <a:schemeClr val="tx1"/>
                </a:solidFill>
              </a:rPr>
              <a:t>縦</a:t>
            </a:r>
            <a:r>
              <a:rPr lang="en-US" altLang="ja-JP" sz="2000" dirty="0" smtClean="0">
                <a:solidFill>
                  <a:schemeClr val="tx1"/>
                </a:solidFill>
              </a:rPr>
              <a:t>:1, </a:t>
            </a:r>
            <a:r>
              <a:rPr lang="ja-JP" altLang="en-US" sz="2000" dirty="0" smtClean="0">
                <a:solidFill>
                  <a:schemeClr val="tx1"/>
                </a:solidFill>
              </a:rPr>
              <a:t>横</a:t>
            </a:r>
            <a:r>
              <a:rPr lang="en-US" altLang="ja-JP" sz="2000" dirty="0" smtClean="0">
                <a:solidFill>
                  <a:schemeClr val="tx1"/>
                </a:solidFill>
              </a:rPr>
              <a:t>:3</a:t>
            </a:r>
          </a:p>
          <a:p>
            <a:r>
              <a:rPr lang="ja-JP" altLang="en-US" sz="2000" dirty="0" smtClean="0">
                <a:solidFill>
                  <a:schemeClr val="tx1"/>
                </a:solidFill>
              </a:rPr>
              <a:t>空白</a:t>
            </a:r>
            <a:r>
              <a:rPr lang="en-US" altLang="ja-JP" sz="2000" dirty="0" smtClean="0">
                <a:solidFill>
                  <a:schemeClr val="tx1"/>
                </a:solidFill>
              </a:rPr>
              <a:t>?:no</a:t>
            </a:r>
          </a:p>
          <a:p>
            <a:r>
              <a:rPr lang="ja-JP" altLang="en-US" sz="2000" dirty="0" smtClean="0">
                <a:solidFill>
                  <a:schemeClr val="tx1"/>
                </a:solidFill>
              </a:rPr>
              <a:t>黒</a:t>
            </a:r>
            <a:r>
              <a:rPr lang="en-US" altLang="ja-JP" sz="2000" dirty="0" smtClean="0">
                <a:solidFill>
                  <a:schemeClr val="tx1"/>
                </a:solidFill>
              </a:rPr>
              <a:t>?:yes</a:t>
            </a:r>
            <a:endParaRPr kumimoji="1" lang="en-US" altLang="ja-JP" sz="2000" dirty="0" smtClean="0">
              <a:solidFill>
                <a:schemeClr val="tx1"/>
              </a:solidFill>
            </a:endParaRPr>
          </a:p>
        </p:txBody>
      </p:sp>
      <p:sp>
        <p:nvSpPr>
          <p:cNvPr id="60" name="角丸四角形 59"/>
          <p:cNvSpPr/>
          <p:nvPr/>
        </p:nvSpPr>
        <p:spPr>
          <a:xfrm>
            <a:off x="926704" y="3431778"/>
            <a:ext cx="1473696" cy="1224136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2000" dirty="0" smtClean="0">
                <a:solidFill>
                  <a:schemeClr val="tx1"/>
                </a:solidFill>
              </a:rPr>
              <a:t>Cell</a:t>
            </a:r>
          </a:p>
          <a:p>
            <a:r>
              <a:rPr lang="ja-JP" altLang="en-US" sz="2000" dirty="0" smtClean="0">
                <a:solidFill>
                  <a:schemeClr val="tx1"/>
                </a:solidFill>
              </a:rPr>
              <a:t>縦</a:t>
            </a:r>
            <a:r>
              <a:rPr lang="en-US" altLang="ja-JP" sz="2000" dirty="0" smtClean="0">
                <a:solidFill>
                  <a:schemeClr val="tx1"/>
                </a:solidFill>
              </a:rPr>
              <a:t>:1, </a:t>
            </a:r>
            <a:r>
              <a:rPr lang="ja-JP" altLang="en-US" sz="2000" dirty="0" smtClean="0">
                <a:solidFill>
                  <a:schemeClr val="tx1"/>
                </a:solidFill>
              </a:rPr>
              <a:t>横</a:t>
            </a:r>
            <a:r>
              <a:rPr lang="en-US" altLang="ja-JP" sz="2000" dirty="0" smtClean="0">
                <a:solidFill>
                  <a:schemeClr val="tx1"/>
                </a:solidFill>
              </a:rPr>
              <a:t>:3</a:t>
            </a:r>
          </a:p>
          <a:p>
            <a:r>
              <a:rPr lang="ja-JP" altLang="en-US" sz="2000" dirty="0" smtClean="0">
                <a:solidFill>
                  <a:schemeClr val="tx1"/>
                </a:solidFill>
              </a:rPr>
              <a:t>空白</a:t>
            </a:r>
            <a:r>
              <a:rPr lang="en-US" altLang="ja-JP" sz="2000" dirty="0" smtClean="0">
                <a:solidFill>
                  <a:schemeClr val="tx1"/>
                </a:solidFill>
              </a:rPr>
              <a:t>?:no</a:t>
            </a:r>
          </a:p>
          <a:p>
            <a:r>
              <a:rPr lang="ja-JP" altLang="en-US" sz="2000" dirty="0" smtClean="0">
                <a:solidFill>
                  <a:schemeClr val="tx1"/>
                </a:solidFill>
              </a:rPr>
              <a:t>黒</a:t>
            </a:r>
            <a:r>
              <a:rPr lang="en-US" altLang="ja-JP" sz="2000" dirty="0" smtClean="0">
                <a:solidFill>
                  <a:schemeClr val="tx1"/>
                </a:solidFill>
              </a:rPr>
              <a:t>?:yes</a:t>
            </a:r>
            <a:endParaRPr kumimoji="1" lang="en-US" altLang="ja-JP" sz="2000" dirty="0" smtClean="0">
              <a:solidFill>
                <a:schemeClr val="tx1"/>
              </a:solidFill>
            </a:endParaRPr>
          </a:p>
        </p:txBody>
      </p:sp>
      <p:sp>
        <p:nvSpPr>
          <p:cNvPr id="61" name="角丸四角形 60"/>
          <p:cNvSpPr/>
          <p:nvPr/>
        </p:nvSpPr>
        <p:spPr>
          <a:xfrm>
            <a:off x="1079104" y="3584178"/>
            <a:ext cx="1476672" cy="1224136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2000" dirty="0" smtClean="0">
                <a:solidFill>
                  <a:schemeClr val="tx1"/>
                </a:solidFill>
              </a:rPr>
              <a:t>Cell</a:t>
            </a:r>
          </a:p>
          <a:p>
            <a:r>
              <a:rPr lang="ja-JP" altLang="en-US" sz="2000" dirty="0" smtClean="0">
                <a:solidFill>
                  <a:schemeClr val="tx1"/>
                </a:solidFill>
              </a:rPr>
              <a:t>縦</a:t>
            </a:r>
            <a:r>
              <a:rPr lang="en-US" altLang="ja-JP" sz="2000" dirty="0" smtClean="0">
                <a:solidFill>
                  <a:schemeClr val="tx1"/>
                </a:solidFill>
              </a:rPr>
              <a:t>:1, </a:t>
            </a:r>
            <a:r>
              <a:rPr lang="ja-JP" altLang="en-US" sz="2000" dirty="0" smtClean="0">
                <a:solidFill>
                  <a:schemeClr val="tx1"/>
                </a:solidFill>
              </a:rPr>
              <a:t>横</a:t>
            </a:r>
            <a:r>
              <a:rPr lang="en-US" altLang="ja-JP" sz="2000" dirty="0" smtClean="0">
                <a:solidFill>
                  <a:schemeClr val="tx1"/>
                </a:solidFill>
              </a:rPr>
              <a:t>:3</a:t>
            </a:r>
          </a:p>
          <a:p>
            <a:r>
              <a:rPr lang="ja-JP" altLang="en-US" sz="2000" dirty="0" smtClean="0">
                <a:solidFill>
                  <a:schemeClr val="tx1"/>
                </a:solidFill>
              </a:rPr>
              <a:t>空白</a:t>
            </a:r>
            <a:r>
              <a:rPr lang="en-US" altLang="ja-JP" sz="2000" dirty="0" smtClean="0">
                <a:solidFill>
                  <a:schemeClr val="tx1"/>
                </a:solidFill>
              </a:rPr>
              <a:t>?:no</a:t>
            </a:r>
          </a:p>
          <a:p>
            <a:r>
              <a:rPr lang="ja-JP" altLang="en-US" sz="2000" dirty="0" smtClean="0">
                <a:solidFill>
                  <a:schemeClr val="tx1"/>
                </a:solidFill>
              </a:rPr>
              <a:t>黒</a:t>
            </a:r>
            <a:r>
              <a:rPr lang="en-US" altLang="ja-JP" sz="2000" dirty="0" smtClean="0">
                <a:solidFill>
                  <a:schemeClr val="tx1"/>
                </a:solidFill>
              </a:rPr>
              <a:t>?:yes</a:t>
            </a:r>
            <a:endParaRPr kumimoji="1" lang="en-US" altLang="ja-JP" sz="2000" dirty="0" smtClean="0">
              <a:solidFill>
                <a:schemeClr val="tx1"/>
              </a:solidFill>
            </a:endParaRPr>
          </a:p>
        </p:txBody>
      </p:sp>
      <p:cxnSp>
        <p:nvCxnSpPr>
          <p:cNvPr id="64" name="直線矢印コネクタ 63"/>
          <p:cNvCxnSpPr>
            <a:stCxn id="6" idx="1"/>
            <a:endCxn id="7" idx="3"/>
          </p:cNvCxnSpPr>
          <p:nvPr/>
        </p:nvCxnSpPr>
        <p:spPr>
          <a:xfrm flipH="1">
            <a:off x="2638128" y="3811054"/>
            <a:ext cx="1728192" cy="0"/>
          </a:xfrm>
          <a:prstGeom prst="straightConnector1">
            <a:avLst/>
          </a:prstGeom>
          <a:ln w="3810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テキスト ボックス 66"/>
          <p:cNvSpPr txBox="1"/>
          <p:nvPr/>
        </p:nvSpPr>
        <p:spPr>
          <a:xfrm>
            <a:off x="5518448" y="2757646"/>
            <a:ext cx="1338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dirty="0" smtClean="0"/>
              <a:t>表示の更新</a:t>
            </a:r>
            <a:endParaRPr lang="en-US" altLang="ja-JP" dirty="0" smtClean="0"/>
          </a:p>
        </p:txBody>
      </p:sp>
      <p:sp>
        <p:nvSpPr>
          <p:cNvPr id="68" name="テキスト ボックス 67"/>
          <p:cNvSpPr txBox="1"/>
          <p:nvPr/>
        </p:nvSpPr>
        <p:spPr>
          <a:xfrm>
            <a:off x="2888412" y="3405718"/>
            <a:ext cx="12618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dirty="0" smtClean="0"/>
              <a:t>更新，管理</a:t>
            </a:r>
            <a:endParaRPr lang="en-US" altLang="ja-JP" dirty="0" smtClean="0"/>
          </a:p>
        </p:txBody>
      </p:sp>
      <p:sp>
        <p:nvSpPr>
          <p:cNvPr id="69" name="角丸四角形吹き出し 68"/>
          <p:cNvSpPr/>
          <p:nvPr/>
        </p:nvSpPr>
        <p:spPr>
          <a:xfrm>
            <a:off x="611560" y="1398786"/>
            <a:ext cx="914400" cy="612648"/>
          </a:xfrm>
          <a:prstGeom prst="wedgeRoundRectCallout">
            <a:avLst>
              <a:gd name="adj1" fmla="val 73533"/>
              <a:gd name="adj2" fmla="val 20457"/>
              <a:gd name="adj3" fmla="val 16667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/>
              <a:t>Main</a:t>
            </a:r>
            <a:r>
              <a:rPr lang="en-US" altLang="ja-JP" dirty="0" smtClean="0"/>
              <a:t>()</a:t>
            </a:r>
            <a:r>
              <a:rPr lang="ja-JP" altLang="en-US" dirty="0" smtClean="0"/>
              <a:t>を持つ</a:t>
            </a:r>
            <a:endParaRPr kumimoji="1" lang="ja-JP" altLang="en-US" dirty="0"/>
          </a:p>
        </p:txBody>
      </p:sp>
      <p:sp>
        <p:nvSpPr>
          <p:cNvPr id="70" name="角丸四角形吹き出し 69"/>
          <p:cNvSpPr/>
          <p:nvPr/>
        </p:nvSpPr>
        <p:spPr>
          <a:xfrm>
            <a:off x="6382544" y="1434210"/>
            <a:ext cx="914400" cy="612648"/>
          </a:xfrm>
          <a:prstGeom prst="wedgeRoundRectCallout">
            <a:avLst>
              <a:gd name="adj1" fmla="val -68721"/>
              <a:gd name="adj2" fmla="val 35173"/>
              <a:gd name="adj3" fmla="val 16667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/>
              <a:t>GUI</a:t>
            </a:r>
            <a:endParaRPr kumimoji="1" lang="ja-JP" altLang="en-US" dirty="0"/>
          </a:p>
        </p:txBody>
      </p:sp>
      <p:sp>
        <p:nvSpPr>
          <p:cNvPr id="71" name="角丸四角形吹き出し 70"/>
          <p:cNvSpPr/>
          <p:nvPr/>
        </p:nvSpPr>
        <p:spPr>
          <a:xfrm>
            <a:off x="6742584" y="3198986"/>
            <a:ext cx="1728192" cy="792088"/>
          </a:xfrm>
          <a:prstGeom prst="wedgeRoundRectCallout">
            <a:avLst>
              <a:gd name="adj1" fmla="val -61604"/>
              <a:gd name="adj2" fmla="val 37438"/>
              <a:gd name="adj3" fmla="val 16667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ゲーム進行と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ja-JP" altLang="en-US" dirty="0" smtClean="0"/>
              <a:t>ボードの更新</a:t>
            </a:r>
            <a:endParaRPr kumimoji="1" lang="ja-JP" altLang="en-US" dirty="0"/>
          </a:p>
        </p:txBody>
      </p:sp>
      <p:sp>
        <p:nvSpPr>
          <p:cNvPr id="72" name="角丸四角形吹き出し 71"/>
          <p:cNvSpPr/>
          <p:nvPr/>
        </p:nvSpPr>
        <p:spPr>
          <a:xfrm>
            <a:off x="7390656" y="5719266"/>
            <a:ext cx="1395264" cy="792088"/>
          </a:xfrm>
          <a:prstGeom prst="wedgeRoundRectCallout">
            <a:avLst>
              <a:gd name="adj1" fmla="val -62527"/>
              <a:gd name="adj2" fmla="val 3293"/>
              <a:gd name="adj3" fmla="val 16667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置く場所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ja-JP" altLang="en-US" dirty="0" smtClean="0"/>
              <a:t>を考える</a:t>
            </a:r>
            <a:endParaRPr kumimoji="1" lang="ja-JP" altLang="en-US" dirty="0"/>
          </a:p>
        </p:txBody>
      </p:sp>
      <p:sp>
        <p:nvSpPr>
          <p:cNvPr id="73" name="角丸四角形吹き出し 72"/>
          <p:cNvSpPr/>
          <p:nvPr/>
        </p:nvSpPr>
        <p:spPr>
          <a:xfrm>
            <a:off x="765920" y="5359226"/>
            <a:ext cx="1634480" cy="504056"/>
          </a:xfrm>
          <a:prstGeom prst="wedgeRoundRectCallout">
            <a:avLst>
              <a:gd name="adj1" fmla="val 8921"/>
              <a:gd name="adj2" fmla="val -102185"/>
              <a:gd name="adj3" fmla="val 16667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ボード情報</a:t>
            </a:r>
            <a:endParaRPr kumimoji="1" lang="ja-JP" altLang="en-US" dirty="0"/>
          </a:p>
        </p:txBody>
      </p:sp>
      <p:sp>
        <p:nvSpPr>
          <p:cNvPr id="29" name="正方形/長方形 28"/>
          <p:cNvSpPr/>
          <p:nvPr/>
        </p:nvSpPr>
        <p:spPr>
          <a:xfrm>
            <a:off x="2854152" y="5503242"/>
            <a:ext cx="4320480" cy="1008112"/>
          </a:xfrm>
          <a:prstGeom prst="rect">
            <a:avLst/>
          </a:prstGeom>
          <a:noFill/>
          <a:ln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2" name="角丸四角形 31"/>
          <p:cNvSpPr/>
          <p:nvPr/>
        </p:nvSpPr>
        <p:spPr>
          <a:xfrm>
            <a:off x="4443028" y="5647258"/>
            <a:ext cx="1291444" cy="72008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sz="2000" dirty="0" err="1" smtClean="0"/>
              <a:t>StrongAI</a:t>
            </a:r>
            <a:endParaRPr kumimoji="1" lang="en-US" altLang="ja-JP" sz="2000" dirty="0" smtClean="0"/>
          </a:p>
        </p:txBody>
      </p:sp>
      <p:sp>
        <p:nvSpPr>
          <p:cNvPr id="33" name="角丸四角形 32"/>
          <p:cNvSpPr/>
          <p:nvPr/>
        </p:nvSpPr>
        <p:spPr>
          <a:xfrm>
            <a:off x="5806480" y="5647258"/>
            <a:ext cx="1291444" cy="72008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sz="2000" dirty="0" err="1" smtClean="0"/>
              <a:t>RivalAI</a:t>
            </a:r>
            <a:endParaRPr kumimoji="1" lang="en-US" altLang="ja-JP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設計に基づく</a:t>
            </a:r>
            <a:r>
              <a:rPr lang="en-US" altLang="ja-JP" smtClean="0"/>
              <a:t/>
            </a:r>
            <a:br>
              <a:rPr lang="en-US" altLang="ja-JP" smtClean="0"/>
            </a:br>
            <a:r>
              <a:rPr lang="ja-JP" altLang="en-US" smtClean="0"/>
              <a:t>開発</a:t>
            </a:r>
            <a:endParaRPr lang="ja-JP" altLang="en-US" dirty="0"/>
          </a:p>
        </p:txBody>
      </p:sp>
      <p:sp>
        <p:nvSpPr>
          <p:cNvPr id="9" name="テキスト プレースホルダー 8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2D8002D-B5B0-4BAC-B1F6-782DDCCE6D9C}" type="slidenum">
              <a:rPr lang="ja-JP" altLang="en-US" smtClean="0"/>
              <a:pPr/>
              <a:t>5</a:t>
            </a:fld>
            <a:endParaRPr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altLang="ja-JP" smtClean="0"/>
              <a:t>NIT, Nara </a:t>
            </a:r>
            <a:r>
              <a:rPr lang="ja-JP" altLang="en-US" smtClean="0"/>
              <a:t>情報工学実験</a:t>
            </a:r>
            <a:r>
              <a:rPr lang="en-US" altLang="ja-JP" smtClean="0"/>
              <a:t>3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135429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dirty="0" smtClean="0"/>
              <a:t>ソフトウェアができるまで</a:t>
            </a:r>
            <a:endParaRPr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ja-JP" altLang="en-US" dirty="0" smtClean="0"/>
              <a:t>仕様（機能や性能）を決める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主にマーケティング部門の仕事</a:t>
            </a:r>
            <a:endParaRPr lang="en-US" altLang="ja-JP" dirty="0" smtClean="0"/>
          </a:p>
          <a:p>
            <a:pPr marL="514350" indent="-514350">
              <a:buFont typeface="+mj-lt"/>
              <a:buAutoNum type="arabicPeriod"/>
            </a:pPr>
            <a:r>
              <a:rPr lang="ja-JP" altLang="en-US" dirty="0" smtClean="0"/>
              <a:t>仕様を満たせるような設計を考える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主に上流開発者（ベテラン</a:t>
            </a:r>
            <a:r>
              <a:rPr lang="en-US" altLang="ja-JP" dirty="0" smtClean="0"/>
              <a:t>SE</a:t>
            </a:r>
            <a:r>
              <a:rPr lang="ja-JP" altLang="en-US" dirty="0" smtClean="0"/>
              <a:t>か専門職）の仕事</a:t>
            </a:r>
            <a:endParaRPr lang="en-US" altLang="ja-JP" dirty="0" smtClean="0"/>
          </a:p>
          <a:p>
            <a:pPr marL="514350" indent="-514350">
              <a:buFont typeface="+mj-lt"/>
              <a:buAutoNum type="arabicPeriod"/>
            </a:pPr>
            <a:r>
              <a:rPr lang="ja-JP" altLang="en-US" dirty="0" smtClean="0"/>
              <a:t>設計に基づいて実装する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一般開発者の仕事（多人数で分担）</a:t>
            </a:r>
            <a:endParaRPr lang="en-US" altLang="ja-JP" dirty="0" smtClean="0"/>
          </a:p>
          <a:p>
            <a:pPr marL="514350" indent="-514350">
              <a:buFont typeface="+mj-lt"/>
              <a:buAutoNum type="arabicPeriod"/>
            </a:pPr>
            <a:r>
              <a:rPr lang="ja-JP" altLang="en-US" dirty="0" smtClean="0"/>
              <a:t>仕様・設計を満たすかテストする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テスターの仕事</a:t>
            </a:r>
            <a:endParaRPr lang="en-US" altLang="ja-JP" dirty="0" smtClean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NIT, Nara </a:t>
            </a:r>
            <a:r>
              <a:rPr lang="ja-JP" altLang="en-US" smtClean="0"/>
              <a:t>情報工学実験</a:t>
            </a:r>
            <a:r>
              <a:rPr lang="en-US" altLang="ja-JP" smtClean="0"/>
              <a:t>3</a:t>
            </a:r>
            <a:endParaRPr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lang="ja-JP" altLang="en-US" smtClean="0"/>
              <a:pPr/>
              <a:t>6</a:t>
            </a:fld>
            <a:endParaRPr lang="ja-JP" altLang="en-US"/>
          </a:p>
        </p:txBody>
      </p:sp>
      <p:graphicFrame>
        <p:nvGraphicFramePr>
          <p:cNvPr id="6" name="コンテンツ プレースホルダー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84791039"/>
              </p:ext>
            </p:extLst>
          </p:nvPr>
        </p:nvGraphicFramePr>
        <p:xfrm>
          <a:off x="251520" y="4941168"/>
          <a:ext cx="8229600" cy="18722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088648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実務における実装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 smtClean="0"/>
              <a:t>設計に従った</a:t>
            </a:r>
            <a:r>
              <a:rPr lang="ja-JP" altLang="en-US" dirty="0" smtClean="0"/>
              <a:t>ソースコードを完成させる</a:t>
            </a:r>
            <a:endParaRPr lang="en-US" altLang="ja-JP" dirty="0" smtClean="0"/>
          </a:p>
          <a:p>
            <a:pPr lvl="1"/>
            <a:r>
              <a:rPr kumimoji="1" lang="ja-JP" altLang="en-US" dirty="0" smtClean="0"/>
              <a:t>設計によって以下が決められている</a:t>
            </a:r>
            <a:endParaRPr kumimoji="1" lang="en-US" altLang="ja-JP" dirty="0" smtClean="0"/>
          </a:p>
          <a:p>
            <a:pPr lvl="2"/>
            <a:r>
              <a:rPr lang="ja-JP" altLang="en-US" dirty="0" smtClean="0"/>
              <a:t>クラスの分け方</a:t>
            </a:r>
            <a:endParaRPr lang="en-US" altLang="ja-JP" dirty="0" smtClean="0"/>
          </a:p>
          <a:p>
            <a:pPr lvl="2"/>
            <a:r>
              <a:rPr lang="ja-JP" altLang="en-US" dirty="0" smtClean="0"/>
              <a:t>プロパティ名</a:t>
            </a:r>
            <a:r>
              <a:rPr lang="ja-JP" altLang="en-US" dirty="0"/>
              <a:t>，</a:t>
            </a:r>
            <a:r>
              <a:rPr lang="ja-JP" altLang="en-US" dirty="0" smtClean="0"/>
              <a:t>メソッド名，引数，戻り値</a:t>
            </a:r>
            <a:endParaRPr lang="en-US" altLang="ja-JP" dirty="0" smtClean="0"/>
          </a:p>
          <a:p>
            <a:pPr lvl="2"/>
            <a:r>
              <a:rPr lang="ja-JP" altLang="en-US" dirty="0" smtClean="0"/>
              <a:t>処理内容（≠処理方法）</a:t>
            </a:r>
            <a:endParaRPr lang="en-US" altLang="ja-JP" dirty="0" smtClean="0"/>
          </a:p>
          <a:p>
            <a:pPr lvl="2"/>
            <a:endParaRPr kumimoji="1" lang="en-US" altLang="ja-JP" sz="1200" dirty="0"/>
          </a:p>
          <a:p>
            <a:pPr lvl="1"/>
            <a:r>
              <a:rPr kumimoji="1" lang="ja-JP" altLang="en-US" dirty="0" smtClean="0"/>
              <a:t>設計の例（</a:t>
            </a:r>
            <a:r>
              <a:rPr kumimoji="1" lang="en-US" altLang="ja-JP" dirty="0" smtClean="0"/>
              <a:t>Math</a:t>
            </a:r>
            <a:r>
              <a:rPr kumimoji="1" lang="ja-JP" altLang="en-US" dirty="0" smtClean="0"/>
              <a:t>クラス）</a:t>
            </a:r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NIT, Nara </a:t>
            </a:r>
            <a:r>
              <a:rPr kumimoji="1" lang="ja-JP" altLang="en-US" smtClean="0"/>
              <a:t>情報工学実験</a:t>
            </a:r>
            <a:r>
              <a:rPr kumimoji="1" lang="en-US" altLang="ja-JP" smtClean="0"/>
              <a:t>3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7</a:t>
            </a:fld>
            <a:endParaRPr kumimoji="1" lang="ja-JP" altLang="en-US"/>
          </a:p>
        </p:txBody>
      </p:sp>
      <p:sp>
        <p:nvSpPr>
          <p:cNvPr id="6" name="正方形/長方形 5"/>
          <p:cNvSpPr/>
          <p:nvPr/>
        </p:nvSpPr>
        <p:spPr>
          <a:xfrm>
            <a:off x="755576" y="4509120"/>
            <a:ext cx="6552728" cy="266429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kumimoji="1" lang="en-US" altLang="ja-JP" sz="2000" dirty="0" smtClean="0">
                <a:solidFill>
                  <a:schemeClr val="tx1"/>
                </a:solidFill>
              </a:rPr>
              <a:t>Math</a:t>
            </a:r>
            <a:r>
              <a:rPr kumimoji="1" lang="ja-JP" altLang="en-US" sz="2000" dirty="0" smtClean="0">
                <a:solidFill>
                  <a:schemeClr val="tx1"/>
                </a:solidFill>
              </a:rPr>
              <a:t>クラスは計算に関する以下のメソッドを持つ．</a:t>
            </a:r>
            <a:endParaRPr kumimoji="1" lang="en-US" altLang="ja-JP" sz="2000" dirty="0" smtClean="0">
              <a:solidFill>
                <a:schemeClr val="tx1"/>
              </a:solidFill>
            </a:endParaRPr>
          </a:p>
          <a:p>
            <a:endParaRPr kumimoji="1" lang="en-US" altLang="ja-JP" sz="1000" dirty="0" smtClean="0">
              <a:solidFill>
                <a:schemeClr val="tx1"/>
              </a:solidFill>
            </a:endParaRPr>
          </a:p>
          <a:p>
            <a:r>
              <a:rPr lang="en-US" altLang="ja-JP" sz="2000" dirty="0">
                <a:solidFill>
                  <a:schemeClr val="tx1"/>
                </a:solidFill>
              </a:rPr>
              <a:t>double inverse(double </a:t>
            </a:r>
            <a:r>
              <a:rPr lang="en-US" altLang="ja-JP" sz="2000" dirty="0" err="1">
                <a:solidFill>
                  <a:schemeClr val="tx1"/>
                </a:solidFill>
              </a:rPr>
              <a:t>num</a:t>
            </a:r>
            <a:r>
              <a:rPr lang="en-US" altLang="ja-JP" sz="2000" dirty="0">
                <a:solidFill>
                  <a:schemeClr val="tx1"/>
                </a:solidFill>
              </a:rPr>
              <a:t>)</a:t>
            </a:r>
          </a:p>
          <a:p>
            <a:r>
              <a:rPr lang="ja-JP" altLang="en-US" sz="2000" dirty="0">
                <a:solidFill>
                  <a:schemeClr val="tx1"/>
                </a:solidFill>
              </a:rPr>
              <a:t>  入力</a:t>
            </a:r>
            <a:r>
              <a:rPr lang="en-US" altLang="ja-JP" sz="2000" dirty="0" err="1">
                <a:solidFill>
                  <a:schemeClr val="tx1"/>
                </a:solidFill>
              </a:rPr>
              <a:t>num</a:t>
            </a:r>
            <a:r>
              <a:rPr lang="ja-JP" altLang="en-US" sz="2000" dirty="0">
                <a:solidFill>
                  <a:schemeClr val="tx1"/>
                </a:solidFill>
              </a:rPr>
              <a:t>の逆数を返す．</a:t>
            </a:r>
            <a:endParaRPr lang="en-US" altLang="ja-JP" sz="2000" dirty="0">
              <a:solidFill>
                <a:schemeClr val="tx1"/>
              </a:solidFill>
            </a:endParaRPr>
          </a:p>
          <a:p>
            <a:endParaRPr kumimoji="1" lang="en-US" altLang="ja-JP" sz="1000" dirty="0" smtClean="0">
              <a:solidFill>
                <a:schemeClr val="tx1"/>
              </a:solidFill>
            </a:endParaRPr>
          </a:p>
          <a:p>
            <a:r>
              <a:rPr kumimoji="1" lang="en-US" altLang="ja-JP" sz="2000" dirty="0" err="1" smtClean="0">
                <a:solidFill>
                  <a:schemeClr val="tx1"/>
                </a:solidFill>
              </a:rPr>
              <a:t>int</a:t>
            </a:r>
            <a:r>
              <a:rPr kumimoji="1" lang="en-US" altLang="ja-JP" sz="2000" dirty="0" smtClean="0">
                <a:solidFill>
                  <a:schemeClr val="tx1"/>
                </a:solidFill>
              </a:rPr>
              <a:t> abs(</a:t>
            </a:r>
            <a:r>
              <a:rPr kumimoji="1" lang="en-US" altLang="ja-JP" sz="2000" dirty="0" err="1" smtClean="0">
                <a:solidFill>
                  <a:schemeClr val="tx1"/>
                </a:solidFill>
              </a:rPr>
              <a:t>int</a:t>
            </a:r>
            <a:r>
              <a:rPr kumimoji="1" lang="en-US" altLang="ja-JP" sz="2000" dirty="0" smtClean="0">
                <a:solidFill>
                  <a:schemeClr val="tx1"/>
                </a:solidFill>
              </a:rPr>
              <a:t> </a:t>
            </a:r>
            <a:r>
              <a:rPr kumimoji="1" lang="en-US" altLang="ja-JP" sz="2000" dirty="0" err="1" smtClean="0">
                <a:solidFill>
                  <a:schemeClr val="tx1"/>
                </a:solidFill>
              </a:rPr>
              <a:t>num</a:t>
            </a:r>
            <a:r>
              <a:rPr kumimoji="1" lang="en-US" altLang="ja-JP" sz="2000" dirty="0" smtClean="0">
                <a:solidFill>
                  <a:schemeClr val="tx1"/>
                </a:solidFill>
              </a:rPr>
              <a:t>)</a:t>
            </a:r>
          </a:p>
          <a:p>
            <a:r>
              <a:rPr lang="ja-JP" altLang="en-US" sz="2000" dirty="0" smtClean="0">
                <a:solidFill>
                  <a:schemeClr val="tx1"/>
                </a:solidFill>
              </a:rPr>
              <a:t>  入力</a:t>
            </a:r>
            <a:r>
              <a:rPr lang="en-US" altLang="ja-JP" sz="2000" dirty="0" err="1" smtClean="0">
                <a:solidFill>
                  <a:schemeClr val="tx1"/>
                </a:solidFill>
              </a:rPr>
              <a:t>num</a:t>
            </a:r>
            <a:r>
              <a:rPr lang="ja-JP" altLang="en-US" sz="2000" dirty="0" smtClean="0">
                <a:solidFill>
                  <a:schemeClr val="tx1"/>
                </a:solidFill>
              </a:rPr>
              <a:t>の絶対値を返す．</a:t>
            </a:r>
            <a:r>
              <a:rPr lang="en-US" altLang="ja-JP" sz="2000" dirty="0" smtClean="0">
                <a:solidFill>
                  <a:schemeClr val="tx1"/>
                </a:solidFill>
              </a:rPr>
              <a:t/>
            </a:r>
            <a:br>
              <a:rPr lang="en-US" altLang="ja-JP" sz="2000" dirty="0" smtClean="0">
                <a:solidFill>
                  <a:schemeClr val="tx1"/>
                </a:solidFill>
              </a:rPr>
            </a:br>
            <a:endParaRPr kumimoji="1" lang="en-US" altLang="ja-JP" sz="1100" dirty="0">
              <a:solidFill>
                <a:schemeClr val="tx1"/>
              </a:solidFill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 rot="5400000">
            <a:off x="890809" y="6462120"/>
            <a:ext cx="5309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 smtClean="0"/>
              <a:t>・・・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464139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設計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ja-JP" altLang="en-US" dirty="0" smtClean="0"/>
              <a:t>設計者は以下を考えながら，クラスやメソッドを設計する</a:t>
            </a:r>
            <a:endParaRPr lang="en-US" altLang="ja-JP" dirty="0" smtClean="0"/>
          </a:p>
          <a:p>
            <a:pPr lvl="1"/>
            <a:r>
              <a:rPr kumimoji="1" lang="ja-JP" altLang="en-US" dirty="0" smtClean="0"/>
              <a:t>再利用性</a:t>
            </a:r>
            <a:endParaRPr kumimoji="1" lang="en-US" altLang="ja-JP" dirty="0" smtClean="0"/>
          </a:p>
          <a:p>
            <a:pPr lvl="2"/>
            <a:r>
              <a:rPr kumimoji="1" lang="ja-JP" altLang="en-US" dirty="0" smtClean="0"/>
              <a:t>他のソフトでも利用可能な汎用性があるようにする</a:t>
            </a:r>
            <a:endParaRPr kumimoji="1" lang="en-US" altLang="ja-JP" dirty="0" smtClean="0"/>
          </a:p>
          <a:p>
            <a:pPr lvl="1"/>
            <a:r>
              <a:rPr kumimoji="1" lang="ja-JP" altLang="en-US" dirty="0" smtClean="0"/>
              <a:t>理解容易性</a:t>
            </a:r>
            <a:endParaRPr kumimoji="1" lang="en-US" altLang="ja-JP" dirty="0" smtClean="0"/>
          </a:p>
          <a:p>
            <a:pPr lvl="2"/>
            <a:r>
              <a:rPr lang="ja-JP" altLang="en-US" dirty="0"/>
              <a:t>クラス</a:t>
            </a:r>
            <a:r>
              <a:rPr lang="ja-JP" altLang="en-US" dirty="0" smtClean="0"/>
              <a:t>や</a:t>
            </a:r>
            <a:r>
              <a:rPr lang="ja-JP" altLang="en-US" dirty="0"/>
              <a:t>メソッド</a:t>
            </a:r>
            <a:r>
              <a:rPr lang="ja-JP" altLang="en-US" dirty="0" smtClean="0"/>
              <a:t>の役割がすぐ理解できるようにする</a:t>
            </a:r>
            <a:endParaRPr lang="en-US" altLang="ja-JP" dirty="0" smtClean="0"/>
          </a:p>
          <a:p>
            <a:pPr lvl="2"/>
            <a:endParaRPr lang="en-US" altLang="ja-JP" dirty="0"/>
          </a:p>
          <a:p>
            <a:pPr lvl="1"/>
            <a:r>
              <a:rPr lang="ja-JP" altLang="en-US" dirty="0" smtClean="0"/>
              <a:t>良い設計にするための型（お約束）が複数存在する</a:t>
            </a:r>
            <a:endParaRPr lang="en-US" altLang="ja-JP" dirty="0" smtClean="0"/>
          </a:p>
          <a:p>
            <a:pPr lvl="2"/>
            <a:r>
              <a:rPr lang="en-US" altLang="ja-JP" dirty="0" smtClean="0"/>
              <a:t>MVC</a:t>
            </a:r>
            <a:r>
              <a:rPr lang="ja-JP" altLang="en-US" dirty="0" smtClean="0"/>
              <a:t>モデル</a:t>
            </a:r>
            <a:endParaRPr lang="en-US" altLang="ja-JP" dirty="0" smtClean="0"/>
          </a:p>
          <a:p>
            <a:pPr lvl="2"/>
            <a:r>
              <a:rPr lang="ja-JP" altLang="en-US" dirty="0" smtClean="0"/>
              <a:t>デザインパターン</a:t>
            </a:r>
            <a:endParaRPr lang="en-US" altLang="ja-JP" dirty="0" smtClean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NIT, Nara </a:t>
            </a:r>
            <a:r>
              <a:rPr kumimoji="1" lang="ja-JP" altLang="en-US" smtClean="0"/>
              <a:t>情報工学実験</a:t>
            </a:r>
            <a:r>
              <a:rPr kumimoji="1" lang="en-US" altLang="ja-JP" smtClean="0"/>
              <a:t>3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74750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ja-JP" altLang="en-US" dirty="0"/>
              <a:t>作成</a:t>
            </a:r>
            <a:r>
              <a:rPr lang="ja-JP" altLang="en-US" dirty="0" smtClean="0"/>
              <a:t>する</a:t>
            </a:r>
            <a:r>
              <a:rPr lang="ja-JP" altLang="en-US" dirty="0"/>
              <a:t>プログラム</a:t>
            </a:r>
            <a:r>
              <a:rPr lang="ja-JP" altLang="en-US" dirty="0" smtClean="0"/>
              <a:t>を</a:t>
            </a:r>
            <a:r>
              <a:rPr lang="en-US" altLang="ja-JP" dirty="0" smtClean="0"/>
              <a:t>3</a:t>
            </a:r>
            <a:r>
              <a:rPr lang="ja-JP" altLang="en-US" dirty="0" err="1" smtClean="0"/>
              <a:t>つに</a:t>
            </a:r>
            <a:r>
              <a:rPr lang="ja-JP" altLang="en-US" dirty="0" smtClean="0"/>
              <a:t>分割する</a:t>
            </a:r>
            <a:endParaRPr kumimoji="1" lang="en-US" altLang="ja-JP" dirty="0" smtClean="0"/>
          </a:p>
          <a:p>
            <a:pPr lvl="1"/>
            <a:r>
              <a:rPr kumimoji="1" lang="en-US" altLang="ja-JP" b="1" u="sng" dirty="0" smtClean="0">
                <a:solidFill>
                  <a:srgbClr val="00B050"/>
                </a:solidFill>
              </a:rPr>
              <a:t>M</a:t>
            </a:r>
            <a:r>
              <a:rPr kumimoji="1" lang="en-US" altLang="ja-JP" dirty="0" smtClean="0">
                <a:solidFill>
                  <a:srgbClr val="00B050"/>
                </a:solidFill>
              </a:rPr>
              <a:t>odel: </a:t>
            </a:r>
            <a:r>
              <a:rPr kumimoji="1" lang="ja-JP" altLang="en-US" dirty="0" smtClean="0">
                <a:solidFill>
                  <a:srgbClr val="00B050"/>
                </a:solidFill>
              </a:rPr>
              <a:t>モデル</a:t>
            </a:r>
            <a:endParaRPr kumimoji="1" lang="en-US" altLang="ja-JP" dirty="0" smtClean="0">
              <a:solidFill>
                <a:srgbClr val="00B050"/>
              </a:solidFill>
            </a:endParaRPr>
          </a:p>
          <a:p>
            <a:pPr lvl="2"/>
            <a:r>
              <a:rPr lang="ja-JP" altLang="en-US" dirty="0" smtClean="0"/>
              <a:t>プログラムが扱うデータを表す</a:t>
            </a:r>
            <a:endParaRPr kumimoji="1" lang="en-US" altLang="ja-JP" dirty="0" smtClean="0"/>
          </a:p>
          <a:p>
            <a:pPr lvl="1"/>
            <a:r>
              <a:rPr lang="en-US" altLang="ja-JP" b="1" u="sng" dirty="0" smtClean="0">
                <a:solidFill>
                  <a:srgbClr val="0070C0"/>
                </a:solidFill>
              </a:rPr>
              <a:t>V</a:t>
            </a:r>
            <a:r>
              <a:rPr lang="en-US" altLang="ja-JP" dirty="0" smtClean="0">
                <a:solidFill>
                  <a:srgbClr val="0070C0"/>
                </a:solidFill>
              </a:rPr>
              <a:t>iew: </a:t>
            </a:r>
            <a:r>
              <a:rPr lang="ja-JP" altLang="en-US" dirty="0" smtClean="0">
                <a:solidFill>
                  <a:srgbClr val="0070C0"/>
                </a:solidFill>
              </a:rPr>
              <a:t>ビュー</a:t>
            </a:r>
            <a:endParaRPr lang="en-US" altLang="ja-JP" dirty="0" smtClean="0">
              <a:solidFill>
                <a:srgbClr val="0070C0"/>
              </a:solidFill>
            </a:endParaRPr>
          </a:p>
          <a:p>
            <a:pPr lvl="2"/>
            <a:r>
              <a:rPr lang="ja-JP" altLang="en-US" dirty="0" smtClean="0"/>
              <a:t>ユーザに</a:t>
            </a:r>
            <a:r>
              <a:rPr lang="ja-JP" altLang="en-US" dirty="0"/>
              <a:t>データ</a:t>
            </a:r>
            <a:r>
              <a:rPr lang="ja-JP" altLang="en-US" dirty="0" smtClean="0"/>
              <a:t>を表示する</a:t>
            </a:r>
            <a:endParaRPr lang="en-US" altLang="ja-JP" dirty="0" smtClean="0"/>
          </a:p>
          <a:p>
            <a:pPr lvl="1"/>
            <a:r>
              <a:rPr kumimoji="1" lang="en-US" altLang="ja-JP" b="1" u="sng" dirty="0" smtClean="0">
                <a:solidFill>
                  <a:srgbClr val="FF0000"/>
                </a:solidFill>
              </a:rPr>
              <a:t>C</a:t>
            </a:r>
            <a:r>
              <a:rPr kumimoji="1" lang="en-US" altLang="ja-JP" dirty="0" smtClean="0">
                <a:solidFill>
                  <a:srgbClr val="FF0000"/>
                </a:solidFill>
              </a:rPr>
              <a:t>ontroller:</a:t>
            </a:r>
            <a:r>
              <a:rPr kumimoji="1" lang="ja-JP" altLang="en-US" dirty="0" smtClean="0">
                <a:solidFill>
                  <a:srgbClr val="FF0000"/>
                </a:solidFill>
              </a:rPr>
              <a:t>コントローラ</a:t>
            </a:r>
            <a:endParaRPr kumimoji="1" lang="en-US" altLang="ja-JP" dirty="0" smtClean="0">
              <a:solidFill>
                <a:srgbClr val="FF0000"/>
              </a:solidFill>
            </a:endParaRPr>
          </a:p>
          <a:p>
            <a:pPr lvl="2"/>
            <a:r>
              <a:rPr kumimoji="1" lang="ja-JP" altLang="en-US" dirty="0" smtClean="0"/>
              <a:t>ユーザからの操作に基づいて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ja-JP" altLang="en-US" dirty="0" smtClean="0"/>
              <a:t>データを処理・変更する</a:t>
            </a:r>
            <a:endParaRPr kumimoji="1" lang="ja-JP" altLang="en-US" dirty="0"/>
          </a:p>
        </p:txBody>
      </p:sp>
      <p:sp>
        <p:nvSpPr>
          <p:cNvPr id="19" name="正方形/長方形 18"/>
          <p:cNvSpPr/>
          <p:nvPr/>
        </p:nvSpPr>
        <p:spPr>
          <a:xfrm>
            <a:off x="5148064" y="1916832"/>
            <a:ext cx="3456072" cy="280831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kumimoji="1" lang="ja-JP" altLang="en-US" dirty="0" smtClean="0"/>
              <a:t>システム</a:t>
            </a:r>
            <a:endParaRPr kumimoji="1" lang="ja-JP" altLang="en-US" dirty="0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MVC</a:t>
            </a:r>
            <a:r>
              <a:rPr kumimoji="1" lang="ja-JP" altLang="en-US" dirty="0" smtClean="0"/>
              <a:t>モデル</a:t>
            </a:r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NIT, Nara </a:t>
            </a:r>
            <a:r>
              <a:rPr kumimoji="1" lang="ja-JP" altLang="en-US" smtClean="0"/>
              <a:t>情報工学実験</a:t>
            </a:r>
            <a:r>
              <a:rPr kumimoji="1" lang="en-US" altLang="ja-JP" smtClean="0"/>
              <a:t>3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9</a:t>
            </a:fld>
            <a:endParaRPr kumimoji="1" lang="ja-JP" altLang="en-US"/>
          </a:p>
        </p:txBody>
      </p:sp>
      <p:sp>
        <p:nvSpPr>
          <p:cNvPr id="6" name="角丸四角形 5"/>
          <p:cNvSpPr/>
          <p:nvPr/>
        </p:nvSpPr>
        <p:spPr>
          <a:xfrm>
            <a:off x="7056432" y="3950483"/>
            <a:ext cx="1404000" cy="612000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/>
              <a:t>Controller</a:t>
            </a:r>
            <a:endParaRPr kumimoji="1" lang="ja-JP" altLang="en-US" dirty="0"/>
          </a:p>
        </p:txBody>
      </p:sp>
      <p:sp>
        <p:nvSpPr>
          <p:cNvPr id="7" name="角丸四角形 6"/>
          <p:cNvSpPr/>
          <p:nvPr/>
        </p:nvSpPr>
        <p:spPr>
          <a:xfrm>
            <a:off x="5220384" y="3969128"/>
            <a:ext cx="1404000" cy="612000"/>
          </a:xfrm>
          <a:prstGeom prst="roundRect">
            <a:avLst/>
          </a:prstGeom>
          <a:solidFill>
            <a:srgbClr val="33CCFF"/>
          </a:solidFill>
          <a:ln>
            <a:solidFill>
              <a:schemeClr val="tx1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/>
              <a:t>View</a:t>
            </a:r>
            <a:endParaRPr kumimoji="1" lang="ja-JP" altLang="en-US" dirty="0"/>
          </a:p>
        </p:txBody>
      </p:sp>
      <p:sp>
        <p:nvSpPr>
          <p:cNvPr id="8" name="角丸四角形 7"/>
          <p:cNvSpPr/>
          <p:nvPr/>
        </p:nvSpPr>
        <p:spPr>
          <a:xfrm>
            <a:off x="6120328" y="2510323"/>
            <a:ext cx="1404000" cy="612000"/>
          </a:xfrm>
          <a:prstGeom prst="roundRect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/>
              <a:t>Model</a:t>
            </a:r>
            <a:endParaRPr kumimoji="1" lang="ja-JP" altLang="en-US" dirty="0"/>
          </a:p>
        </p:txBody>
      </p:sp>
      <p:cxnSp>
        <p:nvCxnSpPr>
          <p:cNvPr id="10" name="直線矢印コネクタ 9"/>
          <p:cNvCxnSpPr/>
          <p:nvPr/>
        </p:nvCxnSpPr>
        <p:spPr>
          <a:xfrm flipH="1" flipV="1">
            <a:off x="7488480" y="3302411"/>
            <a:ext cx="269952" cy="504056"/>
          </a:xfrm>
          <a:prstGeom prst="straightConnector1">
            <a:avLst/>
          </a:prstGeom>
          <a:ln w="571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線矢印コネクタ 11"/>
          <p:cNvCxnSpPr/>
          <p:nvPr/>
        </p:nvCxnSpPr>
        <p:spPr>
          <a:xfrm flipH="1">
            <a:off x="5858879" y="3302411"/>
            <a:ext cx="369305" cy="504056"/>
          </a:xfrm>
          <a:prstGeom prst="straightConnector1">
            <a:avLst/>
          </a:prstGeom>
          <a:ln w="571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二等辺三角形 17"/>
          <p:cNvSpPr/>
          <p:nvPr/>
        </p:nvSpPr>
        <p:spPr>
          <a:xfrm>
            <a:off x="6473011" y="5661248"/>
            <a:ext cx="835293" cy="72008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" name="スマイル 16"/>
          <p:cNvSpPr/>
          <p:nvPr/>
        </p:nvSpPr>
        <p:spPr>
          <a:xfrm>
            <a:off x="6473011" y="5229200"/>
            <a:ext cx="792088" cy="792088"/>
          </a:xfrm>
          <a:prstGeom prst="smileyFac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20" name="直線矢印コネクタ 19"/>
          <p:cNvCxnSpPr/>
          <p:nvPr/>
        </p:nvCxnSpPr>
        <p:spPr>
          <a:xfrm flipV="1">
            <a:off x="7265099" y="4653136"/>
            <a:ext cx="403245" cy="576065"/>
          </a:xfrm>
          <a:prstGeom prst="straightConnector1">
            <a:avLst/>
          </a:prstGeom>
          <a:ln w="571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線矢印コネクタ 20"/>
          <p:cNvCxnSpPr/>
          <p:nvPr/>
        </p:nvCxnSpPr>
        <p:spPr>
          <a:xfrm>
            <a:off x="5965589" y="4653136"/>
            <a:ext cx="507422" cy="576064"/>
          </a:xfrm>
          <a:prstGeom prst="straightConnector1">
            <a:avLst/>
          </a:prstGeom>
          <a:ln w="571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テキスト ボックス 27"/>
          <p:cNvSpPr txBox="1"/>
          <p:nvPr/>
        </p:nvSpPr>
        <p:spPr>
          <a:xfrm>
            <a:off x="6475682" y="6390620"/>
            <a:ext cx="8579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 smtClean="0"/>
              <a:t>ユーザ</a:t>
            </a:r>
            <a:endParaRPr kumimoji="1" lang="ja-JP" altLang="en-US" dirty="0"/>
          </a:p>
        </p:txBody>
      </p:sp>
      <p:sp>
        <p:nvSpPr>
          <p:cNvPr id="29" name="テキスト ボックス 28"/>
          <p:cNvSpPr txBox="1"/>
          <p:nvPr/>
        </p:nvSpPr>
        <p:spPr>
          <a:xfrm>
            <a:off x="7466721" y="4941168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dirty="0"/>
              <a:t>操作</a:t>
            </a:r>
            <a:endParaRPr kumimoji="1" lang="ja-JP" altLang="en-US" dirty="0"/>
          </a:p>
        </p:txBody>
      </p:sp>
      <p:sp>
        <p:nvSpPr>
          <p:cNvPr id="30" name="テキスト ボックス 29"/>
          <p:cNvSpPr txBox="1"/>
          <p:nvPr/>
        </p:nvSpPr>
        <p:spPr>
          <a:xfrm>
            <a:off x="5535713" y="4908902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 smtClean="0"/>
              <a:t>表示</a:t>
            </a:r>
            <a:endParaRPr kumimoji="1" lang="ja-JP" altLang="en-US" dirty="0"/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7668344" y="3302411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 smtClean="0"/>
              <a:t>変更</a:t>
            </a:r>
            <a:endParaRPr kumimoji="1" lang="ja-JP" altLang="en-US" dirty="0"/>
          </a:p>
        </p:txBody>
      </p:sp>
      <p:sp>
        <p:nvSpPr>
          <p:cNvPr id="32" name="テキスト ボックス 31"/>
          <p:cNvSpPr txBox="1"/>
          <p:nvPr/>
        </p:nvSpPr>
        <p:spPr>
          <a:xfrm>
            <a:off x="5410745" y="3208330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 smtClean="0"/>
              <a:t>更新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309614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エッセンシャル">
  <a:themeElements>
    <a:clrScheme name="エッセンシャル">
      <a:dk1>
        <a:srgbClr val="000000"/>
      </a:dk1>
      <a:lt1>
        <a:srgbClr val="FFFFFF"/>
      </a:lt1>
      <a:dk2>
        <a:srgbClr val="D1282E"/>
      </a:dk2>
      <a:lt2>
        <a:srgbClr val="C8C8B1"/>
      </a:lt2>
      <a:accent1>
        <a:srgbClr val="7A7A7A"/>
      </a:accent1>
      <a:accent2>
        <a:srgbClr val="F5C201"/>
      </a:accent2>
      <a:accent3>
        <a:srgbClr val="526DB0"/>
      </a:accent3>
      <a:accent4>
        <a:srgbClr val="989AAC"/>
      </a:accent4>
      <a:accent5>
        <a:srgbClr val="DC5924"/>
      </a:accent5>
      <a:accent6>
        <a:srgbClr val="B4B392"/>
      </a:accent6>
      <a:hlink>
        <a:srgbClr val="CC9900"/>
      </a:hlink>
      <a:folHlink>
        <a:srgbClr val="969696"/>
      </a:folHlink>
    </a:clrScheme>
    <a:fontScheme name="エッセンシャル">
      <a:majorFont>
        <a:latin typeface="Arial Black"/>
        <a:ea typeface=""/>
        <a:cs typeface=""/>
        <a:font script="Jpan" typeface="ＭＳ Ｐゴシック"/>
        <a:font script="Hang" typeface="HY견고딕"/>
        <a:font script="Hans" typeface="微软雅黑"/>
        <a:font script="Hant" typeface="微軟正黑體"/>
        <a:font script="Arab" typeface="Tahoma"/>
        <a:font script="Hebr" typeface="Ta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エッセンシャル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250000"/>
              </a:schemeClr>
            </a:gs>
            <a:gs pos="35000">
              <a:schemeClr val="phClr">
                <a:tint val="47000"/>
                <a:satMod val="275000"/>
              </a:schemeClr>
            </a:gs>
            <a:gs pos="100000">
              <a:schemeClr val="phClr">
                <a:tint val="25000"/>
                <a:satMod val="300000"/>
              </a:schemeClr>
            </a:gs>
          </a:gsLst>
          <a:lin ang="16200000" scaled="1"/>
        </a:gradFill>
        <a:solidFill>
          <a:schemeClr val="phClr">
            <a:satMod val="11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4127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9999" dist="23000" algn="b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19050" algn="bl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l"/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6000"/>
              </a:schemeClr>
              <a:schemeClr val="phClr">
                <a:shade val="94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84000"/>
                <a:satMod val="110000"/>
              </a:schemeClr>
            </a:gs>
            <a:gs pos="44000">
              <a:schemeClr val="phClr">
                <a:tint val="93000"/>
                <a:satMod val="115000"/>
              </a:schemeClr>
            </a:gs>
            <a:gs pos="100000">
              <a:schemeClr val="phClr">
                <a:tint val="100000"/>
                <a:shade val="59000"/>
                <a:satMod val="120000"/>
              </a:schemeClr>
            </a:gs>
          </a:gsLst>
          <a:path path="circle">
            <a:fillToRect l="40000" t="60000" r="60000" b="4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Essential</Template>
  <TotalTime>4111</TotalTime>
  <Words>2118</Words>
  <Application>Microsoft Office PowerPoint</Application>
  <PresentationFormat>画面に合わせる (4:3)</PresentationFormat>
  <Paragraphs>546</Paragraphs>
  <Slides>33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33</vt:i4>
      </vt:variant>
    </vt:vector>
  </HeadingPairs>
  <TitlesOfParts>
    <vt:vector size="34" baseType="lpstr">
      <vt:lpstr>エッセンシャル</vt:lpstr>
      <vt:lpstr>2015-4-18 4年実験 プログラミング演習 AI編</vt:lpstr>
      <vt:lpstr>GUIのオセロゲーム作成実験</vt:lpstr>
      <vt:lpstr>完成予想図</vt:lpstr>
      <vt:lpstr>プログラムの全体像</vt:lpstr>
      <vt:lpstr>設計に基づく 開発</vt:lpstr>
      <vt:lpstr>ソフトウェアができるまで</vt:lpstr>
      <vt:lpstr>実務における実装</vt:lpstr>
      <vt:lpstr>設計</vt:lpstr>
      <vt:lpstr>MVCモデル</vt:lpstr>
      <vt:lpstr>モデル</vt:lpstr>
      <vt:lpstr>ビュー</vt:lpstr>
      <vt:lpstr>コントローラ</vt:lpstr>
      <vt:lpstr>MVCモデルの利点</vt:lpstr>
      <vt:lpstr>オセロゲームにおけるモデル</vt:lpstr>
      <vt:lpstr>オセロゲームにおけるビュー</vt:lpstr>
      <vt:lpstr>オセロゲームにおけるコントローラ</vt:lpstr>
      <vt:lpstr>起動からゲーム開始までの流れ</vt:lpstr>
      <vt:lpstr>ユーザのターン</vt:lpstr>
      <vt:lpstr>AIのターン</vt:lpstr>
      <vt:lpstr>演習A6</vt:lpstr>
      <vt:lpstr>演習A6-1 –基本仕様の実装-</vt:lpstr>
      <vt:lpstr>演習A6-2 -テストメソッド作成，動作確認-</vt:lpstr>
      <vt:lpstr>オセロのルール・勝ち方</vt:lpstr>
      <vt:lpstr>評価とは＝（盤面，着手を）数値化する</vt:lpstr>
      <vt:lpstr>ゲーム木探索</vt:lpstr>
      <vt:lpstr>ソフトウェア テスト　上野テーマスライドより抜粋</vt:lpstr>
      <vt:lpstr>ソフトウェアテストとは</vt:lpstr>
      <vt:lpstr>テストの種類</vt:lpstr>
      <vt:lpstr>単体テスト</vt:lpstr>
      <vt:lpstr>単体テストが有効なメソッド</vt:lpstr>
      <vt:lpstr>それ以外のテスト：結合テスト</vt:lpstr>
      <vt:lpstr>それ以外のテスト：システムテスト</vt:lpstr>
      <vt:lpstr>メソッドのテスト方法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uwano</dc:creator>
  <cp:lastModifiedBy>yamaguch</cp:lastModifiedBy>
  <cp:revision>453</cp:revision>
  <cp:lastPrinted>2015-04-20T12:18:52Z</cp:lastPrinted>
  <dcterms:created xsi:type="dcterms:W3CDTF">2014-11-26T04:34:36Z</dcterms:created>
  <dcterms:modified xsi:type="dcterms:W3CDTF">2015-04-21T12:00:01Z</dcterms:modified>
</cp:coreProperties>
</file>